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3" r:id="rId2"/>
  </p:sldMasterIdLst>
  <p:notesMasterIdLst>
    <p:notesMasterId r:id="rId48"/>
  </p:notesMasterIdLst>
  <p:handoutMasterIdLst>
    <p:handoutMasterId r:id="rId49"/>
  </p:handoutMasterIdLst>
  <p:sldIdLst>
    <p:sldId id="326" r:id="rId3"/>
    <p:sldId id="373" r:id="rId4"/>
    <p:sldId id="392" r:id="rId5"/>
    <p:sldId id="374" r:id="rId6"/>
    <p:sldId id="395" r:id="rId7"/>
    <p:sldId id="378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96" r:id="rId29"/>
    <p:sldId id="382" r:id="rId30"/>
    <p:sldId id="397" r:id="rId31"/>
    <p:sldId id="379" r:id="rId32"/>
    <p:sldId id="380" r:id="rId33"/>
    <p:sldId id="383" r:id="rId34"/>
    <p:sldId id="391" r:id="rId35"/>
    <p:sldId id="381" r:id="rId36"/>
    <p:sldId id="384" r:id="rId37"/>
    <p:sldId id="385" r:id="rId38"/>
    <p:sldId id="386" r:id="rId39"/>
    <p:sldId id="388" r:id="rId40"/>
    <p:sldId id="398" r:id="rId41"/>
    <p:sldId id="399" r:id="rId42"/>
    <p:sldId id="387" r:id="rId43"/>
    <p:sldId id="394" r:id="rId44"/>
    <p:sldId id="389" r:id="rId45"/>
    <p:sldId id="370" r:id="rId46"/>
    <p:sldId id="393" r:id="rId47"/>
  </p:sldIdLst>
  <p:sldSz cx="13011150" cy="9756775"/>
  <p:notesSz cx="6805613" cy="9939338"/>
  <p:custDataLst>
    <p:tags r:id="rId50"/>
  </p:custDataLst>
  <p:defaultTextStyle>
    <a:defPPr>
      <a:defRPr lang="en-US"/>
    </a:defPPr>
    <a:lvl1pPr algn="l" defTabSz="1298575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647700" indent="-190500" algn="l" defTabSz="1298575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1298575" indent="-384175" algn="l" defTabSz="1298575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949450" indent="-577850" algn="l" defTabSz="1298575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2598738" indent="-769938" algn="l" defTabSz="1298575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0000"/>
    <a:srgbClr val="77BB11"/>
    <a:srgbClr val="EE0066"/>
    <a:srgbClr val="118888"/>
    <a:srgbClr val="004282"/>
    <a:srgbClr val="7F7F7F"/>
    <a:srgbClr val="993388"/>
    <a:srgbClr val="EE5500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01" y="-96"/>
      </p:cViewPr>
      <p:guideLst>
        <p:guide orient="horz" pos="3073"/>
        <p:guide pos="4098"/>
      </p:guideLst>
    </p:cSldViewPr>
  </p:slideViewPr>
  <p:outlineViewPr>
    <p:cViewPr>
      <p:scale>
        <a:sx n="33" d="100"/>
        <a:sy n="33" d="100"/>
      </p:scale>
      <p:origin x="0" y="16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516" y="-120"/>
      </p:cViewPr>
      <p:guideLst>
        <p:guide orient="horz" pos="3131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988" cy="496888"/>
          </a:xfrm>
          <a:prstGeom prst="rect">
            <a:avLst/>
          </a:prstGeom>
        </p:spPr>
        <p:txBody>
          <a:bodyPr vert="horz" lIns="65233" tIns="32617" rIns="65233" bIns="32617" rtlCol="0"/>
          <a:lstStyle>
            <a:lvl1pPr algn="l" defTabSz="928021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wrap="square" lIns="65233" tIns="32617" rIns="65233" bIns="32617" numCol="1" anchor="t" anchorCtr="0" compatLnSpc="1">
            <a:prstTxWarp prst="textNoShape">
              <a:avLst/>
            </a:prstTxWarp>
          </a:bodyPr>
          <a:lstStyle>
            <a:lvl1pPr algn="r" defTabSz="927100">
              <a:defRPr sz="900">
                <a:latin typeface="Calibri" charset="0"/>
              </a:defRPr>
            </a:lvl1pPr>
          </a:lstStyle>
          <a:p>
            <a:pPr>
              <a:defRPr/>
            </a:pPr>
            <a:fld id="{49CEBDC2-A1F9-6A49-8E53-67AAE8967D73}" type="datetime1">
              <a:rPr lang="en-US"/>
              <a:pPr>
                <a:defRPr/>
              </a:pPr>
              <a:t>1/28/2013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7988" cy="496887"/>
          </a:xfrm>
          <a:prstGeom prst="rect">
            <a:avLst/>
          </a:prstGeom>
        </p:spPr>
        <p:txBody>
          <a:bodyPr vert="horz" lIns="65233" tIns="32617" rIns="65233" bIns="32617" rtlCol="0" anchor="b"/>
          <a:lstStyle>
            <a:lvl1pPr algn="l" defTabSz="928021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wrap="square" lIns="65233" tIns="32617" rIns="65233" bIns="32617" numCol="1" anchor="b" anchorCtr="0" compatLnSpc="1">
            <a:prstTxWarp prst="textNoShape">
              <a:avLst/>
            </a:prstTxWarp>
          </a:bodyPr>
          <a:lstStyle>
            <a:lvl1pPr algn="r" defTabSz="927100">
              <a:defRPr sz="900">
                <a:latin typeface="Calibri" charset="0"/>
              </a:defRPr>
            </a:lvl1pPr>
          </a:lstStyle>
          <a:p>
            <a:pPr>
              <a:defRPr/>
            </a:pPr>
            <a:fld id="{A6801E09-BD81-5445-9AD4-5F753848A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15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988" cy="496888"/>
          </a:xfrm>
          <a:prstGeom prst="rect">
            <a:avLst/>
          </a:prstGeom>
        </p:spPr>
        <p:txBody>
          <a:bodyPr vert="horz" lIns="95662" tIns="47831" rIns="95662" bIns="47831" rtlCol="0"/>
          <a:lstStyle>
            <a:lvl1pPr algn="l" defTabSz="92802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wrap="square" lIns="95662" tIns="47831" rIns="95662" bIns="4783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Calibri" charset="0"/>
              </a:defRPr>
            </a:lvl1pPr>
          </a:lstStyle>
          <a:p>
            <a:pPr>
              <a:defRPr/>
            </a:pPr>
            <a:fld id="{0C6B155D-02B3-CA44-A1CF-ECD3144E0BEF}" type="datetime1">
              <a:rPr lang="en-US"/>
              <a:pPr>
                <a:defRPr/>
              </a:pPr>
              <a:t>1/28/2013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828675"/>
            <a:ext cx="3725863" cy="2795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62" tIns="47831" rIns="95662" bIns="478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3975100"/>
            <a:ext cx="5446713" cy="5218113"/>
          </a:xfrm>
          <a:prstGeom prst="rect">
            <a:avLst/>
          </a:prstGeom>
        </p:spPr>
        <p:txBody>
          <a:bodyPr vert="horz" lIns="95662" tIns="47831" rIns="95662" bIns="47831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7988" cy="496887"/>
          </a:xfrm>
          <a:prstGeom prst="rect">
            <a:avLst/>
          </a:prstGeom>
        </p:spPr>
        <p:txBody>
          <a:bodyPr vert="horz" lIns="95662" tIns="47831" rIns="95662" bIns="47831" rtlCol="0" anchor="b"/>
          <a:lstStyle>
            <a:lvl1pPr algn="l" defTabSz="92802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wrap="square" lIns="95662" tIns="47831" rIns="95662" bIns="4783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Calibri" charset="0"/>
              </a:defRPr>
            </a:lvl1pPr>
          </a:lstStyle>
          <a:p>
            <a:pPr>
              <a:defRPr/>
            </a:pPr>
            <a:fld id="{787077CE-6DA3-1C4A-8710-E03D0ED32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55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98575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271463" algn="l" defTabSz="1298575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546100" algn="l" defTabSz="1298575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820738" algn="l" defTabSz="1298575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095375" algn="l" defTabSz="1298575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3251926" algn="l" defTabSz="130076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02311" algn="l" defTabSz="130076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52697" algn="l" defTabSz="130076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03081" algn="l" defTabSz="130076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CF4311-8769-CD41-A00A-BE6B491E05FC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defTabSz="1300551" rtl="0"/>
            <a:fld id="{B59D8CC2-4C10-47B0-A9EB-EB282AE4EB37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defTabSz="1300551" rtl="0"/>
              <a:t>38</a:t>
            </a:fld>
            <a:endParaRPr lang="en-US" sz="1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11300" y="746125"/>
            <a:ext cx="3876675" cy="2908300"/>
          </a:xfrm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defTabSz="1300551" rtl="0"/>
            <a:fld id="{B59D8CC2-4C10-47B0-A9EB-EB282AE4EB37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defTabSz="1300551" rtl="0"/>
              <a:t>39</a:t>
            </a:fld>
            <a:endParaRPr lang="en-US" sz="1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11300" y="746125"/>
            <a:ext cx="3876675" cy="2908300"/>
          </a:xfrm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defTabSz="1300551" rtl="0"/>
            <a:fld id="{B59D8CC2-4C10-47B0-A9EB-EB282AE4EB37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defTabSz="1300551" rtl="0"/>
              <a:t>40</a:t>
            </a:fld>
            <a:endParaRPr lang="en-US" sz="1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11300" y="746125"/>
            <a:ext cx="3876675" cy="2908300"/>
          </a:xfrm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defTabSz="1298575" rtl="0" fontAlgn="base">
              <a:spcBef>
                <a:spcPct val="0"/>
              </a:spcBef>
              <a:spcAft>
                <a:spcPct val="0"/>
              </a:spcAft>
              <a:defRPr/>
            </a:pPr>
            <a:fld id="{EA497C73-1839-4A63-AA7F-C17794C10743}" type="slidenum">
              <a:rPr lang="en-US" sz="1200" kern="1200">
                <a:solidFill>
                  <a:prstClr val="black"/>
                </a:solidFill>
                <a:latin typeface="Arial" charset="0"/>
              </a:rPr>
              <a:pPr algn="r" defTabSz="1298575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z="1200" kern="1200" dirty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DE8652-C905-4751-9CCC-081DD1B839A4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09713" y="746125"/>
            <a:ext cx="3879850" cy="2909888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167E1-C60E-45A7-B40D-9629AC64C384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483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defTabSz="1298575" rtl="0" fontAlgn="base">
              <a:spcBef>
                <a:spcPct val="0"/>
              </a:spcBef>
              <a:spcAft>
                <a:spcPct val="0"/>
              </a:spcAft>
              <a:defRPr/>
            </a:pPr>
            <a:fld id="{EA497C73-1839-4A63-AA7F-C17794C10743}" type="slidenum">
              <a:rPr lang="en-US" sz="1200" kern="1200">
                <a:solidFill>
                  <a:prstClr val="black"/>
                </a:solidFill>
                <a:latin typeface="Arial" charset="0"/>
              </a:rPr>
              <a:pPr algn="r" defTabSz="1298575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z="1200" kern="1200" dirty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defTabSz="1300551" rtl="0"/>
            <a:fld id="{B59D8CC2-4C10-47B0-A9EB-EB282AE4EB37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defTabSz="1300551" rtl="0"/>
              <a:t>28</a:t>
            </a:fld>
            <a:endParaRPr lang="en-US" sz="1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11300" y="746125"/>
            <a:ext cx="3876675" cy="2908300"/>
          </a:xfrm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3F72FD-C46C-4B45-AAD7-60685FF1BD95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0462" cy="372745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792" y="4721529"/>
            <a:ext cx="4992029" cy="4471675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Here we’ll see a simple example of a typical project scenario. With the Projects and Data Management solution that Civil 3D offers, a Vault server that can be installed on a network or local machine is where the “project” resides.  We have multiple users using multiple drawings accessing and using data in the project.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 We have user one who has referenced a surface from the project, and is working with it in a drawing on their machine.  At the same time, we have a second user which is also referencing the same surface, but in this case is designing an alignment and profile from it.  A third user is accessing the same data, but in this case, they are running an analysis on the surface.  Note that these users can have read-write access to the data, allowing for a true multi-user system for sharing and managing our critical project information in real-time.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defTabSz="1300551" rtl="0"/>
            <a:fld id="{B59D8CC2-4C10-47B0-A9EB-EB282AE4EB37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defTabSz="1300551" rtl="0"/>
              <a:t>31</a:t>
            </a:fld>
            <a:endParaRPr lang="en-US" sz="1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11300" y="746125"/>
            <a:ext cx="3876675" cy="2908300"/>
          </a:xfrm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3F72FD-C46C-4B45-AAD7-60685FF1BD95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0462" cy="372745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792" y="4721529"/>
            <a:ext cx="4992029" cy="4471675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Here we’ll see a simple example of a typical project scenario. With the Projects and Data Management solution that Civil 3D offers, a Vault server that can be installed on a network or local machine is where the “project” resides.  We have multiple users using multiple drawings accessing and using data in the project.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 We have user one who has referenced a surface from the project, and is working with it in a drawing on their machine.  At the same time, we have a second user which is also referencing the same surface, but in this case is designing an alignment and profile from it.  A third user is accessing the same data, but in this case, they are running an analysis on the surface.  Note that these users can have read-write access to the data, allowing for a true multi-user system for sharing and managing our critical project information in real-time.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3F72FD-C46C-4B45-AAD7-60685FF1BD95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0462" cy="372745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792" y="4721529"/>
            <a:ext cx="4992029" cy="4471675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Here we’ll see a simple example of a typical project scenario. With the Projects and Data Management solution that Civil 3D offers, a Vault server that can be installed on a network or local machine is where the “project” resides.  We have multiple users using multiple drawings accessing and using data in the project.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 We have user one who has referenced a surface from the project, and is working with it in a drawing on their machine.  At the same time, we have a second user which is also referencing the same surface, but in this case is designing an alignment and profile from it.  A third user is accessing the same data, but in this case, they are running an analysis on the surface.  Note that these users can have read-write access to the data, allowing for a true multi-user system for sharing and managing our critical project information in real-time.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defTabSz="1300551" rtl="0"/>
            <a:fld id="{B59D8CC2-4C10-47B0-A9EB-EB282AE4EB37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defTabSz="1300551" rtl="0"/>
              <a:t>35</a:t>
            </a:fld>
            <a:endParaRPr lang="en-US" sz="1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11300" y="746125"/>
            <a:ext cx="3876675" cy="2908300"/>
          </a:xfrm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defTabSz="1300551" rtl="0"/>
            <a:fld id="{B59D8CC2-4C10-47B0-A9EB-EB282AE4EB37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defTabSz="1300551" rtl="0"/>
              <a:t>37</a:t>
            </a:fld>
            <a:endParaRPr lang="en-US" sz="1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11300" y="746125"/>
            <a:ext cx="3876675" cy="2908300"/>
          </a:xfrm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3613467"/>
            <a:ext cx="11762080" cy="141732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B0984-90CB-0F4C-A7FA-33983597B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513" y="2146491"/>
            <a:ext cx="5724906" cy="66996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570631" y="2168172"/>
            <a:ext cx="5789962" cy="66996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B03A9-030B-1647-B672-93CBEB1E9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FCE17-B15E-B24C-ADFA-F5B017F33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13011150" cy="899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9C197-BE63-E24C-9E19-14D7F7CBB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513" y="2146491"/>
            <a:ext cx="5724906" cy="66996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570631" y="2168172"/>
            <a:ext cx="5789962" cy="66996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8C02B-067F-CC41-8D66-1012D7990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4036" y="4291176"/>
            <a:ext cx="6918950" cy="1888117"/>
          </a:xfrm>
          <a:prstGeom prst="rect">
            <a:avLst/>
          </a:prstGeom>
        </p:spPr>
        <p:txBody>
          <a:bodyPr lIns="130055" tIns="65028" rIns="130055" bIns="65028" anchor="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2157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4036" y="6396110"/>
            <a:ext cx="6918950" cy="1192495"/>
          </a:xfrm>
          <a:prstGeom prst="rect">
            <a:avLst/>
          </a:prstGeom>
        </p:spPr>
        <p:txBody>
          <a:bodyPr lIns="130055" tIns="65028" rIns="130055" bIns="65028"/>
          <a:lstStyle>
            <a:lvl1pPr>
              <a:lnSpc>
                <a:spcPct val="95000"/>
              </a:lnSpc>
              <a:defRPr sz="3400" i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21579" name="Picture 11" descr="PPT_LOGO_1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8008" y="0"/>
            <a:ext cx="4228624" cy="9759034"/>
          </a:xfrm>
          <a:prstGeom prst="rect">
            <a:avLst/>
          </a:prstGeom>
          <a:noFill/>
        </p:spPr>
      </p:pic>
      <p:sp>
        <p:nvSpPr>
          <p:cNvPr id="621583" name="Text Box 15"/>
          <p:cNvSpPr txBox="1">
            <a:spLocks noChangeArrowheads="1"/>
          </p:cNvSpPr>
          <p:nvPr userDrawn="1"/>
        </p:nvSpPr>
        <p:spPr bwMode="auto">
          <a:xfrm>
            <a:off x="454038" y="9492530"/>
            <a:ext cx="5202200" cy="19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l" defTabSz="1300551" rtl="0" eaLnBrk="0" hangingPunct="0"/>
            <a:r>
              <a:rPr lang="en-US" sz="900" kern="1200" dirty="0">
                <a:solidFill>
                  <a:srgbClr val="969696"/>
                </a:solidFill>
                <a:latin typeface="Calibri"/>
                <a:ea typeface="+mn-ea"/>
                <a:cs typeface="+mn-cs"/>
              </a:rPr>
              <a:t>© </a:t>
            </a:r>
            <a:r>
              <a:rPr lang="en-US" sz="900" kern="1200" dirty="0" smtClean="0">
                <a:solidFill>
                  <a:srgbClr val="969696"/>
                </a:solidFill>
                <a:latin typeface="Calibri"/>
                <a:ea typeface="+mn-ea"/>
                <a:cs typeface="+mn-cs"/>
              </a:rPr>
              <a:t>2010 </a:t>
            </a:r>
            <a:r>
              <a:rPr lang="en-US" sz="900" kern="1200" dirty="0">
                <a:solidFill>
                  <a:srgbClr val="969696"/>
                </a:solidFill>
                <a:latin typeface="Calibri"/>
                <a:ea typeface="+mn-ea"/>
                <a:cs typeface="+mn-cs"/>
              </a:rPr>
              <a:t>Autodesk 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3611880"/>
            <a:ext cx="11762080" cy="14173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5D977-BF14-5E44-B378-360CC5B6B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C5BCE-4C2C-804D-A7FB-EDFA36F42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13011150" cy="899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72BC9-6B74-9741-9721-8847B04B6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2700" y="8993188"/>
            <a:ext cx="12992100" cy="755650"/>
          </a:xfrm>
          <a:prstGeom prst="rect">
            <a:avLst/>
          </a:prstGeom>
          <a:solidFill>
            <a:srgbClr val="00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>
              <a:defRPr/>
            </a:pPr>
            <a:endParaRPr lang="en-US" sz="3200" dirty="0">
              <a:solidFill>
                <a:srgbClr val="000000"/>
              </a:solidFill>
              <a:latin typeface="Gill Sans" charset="0"/>
              <a:ea typeface="ヒラギノ角ゴ Pro W3" charset="0"/>
              <a:cs typeface="ヒラギノ角ゴ Pro W3" charset="0"/>
              <a:sym typeface="Gill Sans" charset="0"/>
            </a:endParaRPr>
          </a:p>
        </p:txBody>
      </p:sp>
      <p:sp>
        <p:nvSpPr>
          <p:cNvPr id="102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363538"/>
            <a:ext cx="11761788" cy="1417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  <a:endParaRPr lang="en-US">
              <a:sym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2146300"/>
            <a:ext cx="11761788" cy="669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  <a:endParaRPr lang="en-US">
              <a:sym typeface="Arial" charset="0"/>
            </a:endParaRPr>
          </a:p>
        </p:txBody>
      </p:sp>
      <p:pic>
        <p:nvPicPr>
          <p:cNvPr id="1029" name="Picture 4" descr="au_2010_logo_long_white_large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9145588"/>
            <a:ext cx="30003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871075" y="9107488"/>
            <a:ext cx="30353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21941EE-225F-A340-BF7E-A711DF8E7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94" r:id="rId5"/>
    <p:sldLayoutId id="2147483795" r:id="rId6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+mj-lt"/>
          <a:ea typeface="ＭＳ Ｐゴシック" charset="-128"/>
          <a:cs typeface="ＭＳ Ｐゴシック" charset="-128"/>
          <a:sym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ＭＳ Ｐゴシック" charset="-128"/>
          <a:cs typeface="ＭＳ Ｐゴシック" charset="-128"/>
          <a:sym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ＭＳ Ｐゴシック" charset="-128"/>
          <a:cs typeface="ＭＳ Ｐゴシック" charset="-128"/>
          <a:sym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ＭＳ Ｐゴシック" charset="-128"/>
          <a:cs typeface="ＭＳ Ｐゴシック" charset="-128"/>
          <a:sym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ＭＳ Ｐゴシック" charset="-128"/>
          <a:cs typeface="ＭＳ Ｐゴシック" charset="-128"/>
          <a:sym typeface="Arial" charset="0"/>
        </a:defRPr>
      </a:lvl5pPr>
      <a:lvl6pPr marL="457358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charset="0"/>
        </a:defRPr>
      </a:lvl6pPr>
      <a:lvl7pPr marL="914715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charset="0"/>
        </a:defRPr>
      </a:lvl7pPr>
      <a:lvl8pPr marL="1372071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charset="0"/>
        </a:defRPr>
      </a:lvl8pPr>
      <a:lvl9pPr marL="1829429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charset="0"/>
        </a:defRPr>
      </a:lvl9pPr>
    </p:titleStyle>
    <p:bodyStyle>
      <a:lvl1pPr marL="282575" indent="-282575" algn="l" rtl="0" eaLnBrk="1" fontAlgn="base" hangingPunct="1">
        <a:spcBef>
          <a:spcPts val="500"/>
        </a:spcBef>
        <a:spcAft>
          <a:spcPct val="0"/>
        </a:spcAft>
        <a:buClr>
          <a:srgbClr val="FFFFFF"/>
        </a:buClr>
        <a:buSzPct val="80000"/>
        <a:buFont typeface="Wingdings" charset="2"/>
        <a:buChar char="§"/>
        <a:defRPr sz="3200">
          <a:solidFill>
            <a:srgbClr val="FFFFFF"/>
          </a:solidFill>
          <a:latin typeface="+mn-lt"/>
          <a:ea typeface="ＭＳ Ｐゴシック" charset="-128"/>
          <a:cs typeface="ＭＳ Ｐゴシック" charset="-128"/>
          <a:sym typeface="Arial" charset="0"/>
        </a:defRPr>
      </a:lvl1pPr>
      <a:lvl2pPr marL="566738" indent="-282575" algn="l" rtl="0" eaLnBrk="1" fontAlgn="base" hangingPunct="1">
        <a:spcBef>
          <a:spcPts val="500"/>
        </a:spcBef>
        <a:spcAft>
          <a:spcPct val="0"/>
        </a:spcAft>
        <a:buClr>
          <a:srgbClr val="FFFFFF"/>
        </a:buClr>
        <a:buSzPct val="80000"/>
        <a:buFont typeface="Wingdings" charset="2"/>
        <a:buChar char="§"/>
        <a:defRPr sz="2800">
          <a:solidFill>
            <a:srgbClr val="FFFFFF"/>
          </a:solidFill>
          <a:latin typeface="+mn-lt"/>
          <a:ea typeface="ＭＳ Ｐゴシック" charset="-128"/>
          <a:cs typeface="+mn-cs"/>
          <a:sym typeface="Arial" charset="0"/>
        </a:defRPr>
      </a:lvl2pPr>
      <a:lvl3pPr marL="908050" indent="-254000" algn="l" rtl="0" eaLnBrk="1" fontAlgn="base" hangingPunct="1">
        <a:spcBef>
          <a:spcPts val="400"/>
        </a:spcBef>
        <a:spcAft>
          <a:spcPct val="0"/>
        </a:spcAft>
        <a:buClr>
          <a:srgbClr val="FFFFFF"/>
        </a:buClr>
        <a:buSzPct val="80000"/>
        <a:buFont typeface="Wingdings" charset="2"/>
        <a:buChar char="§"/>
        <a:defRPr sz="2400">
          <a:solidFill>
            <a:srgbClr val="FFFFFF"/>
          </a:solidFill>
          <a:latin typeface="+mn-lt"/>
          <a:ea typeface="ＭＳ Ｐゴシック" charset="-128"/>
          <a:cs typeface="+mn-cs"/>
          <a:sym typeface="Arial" charset="0"/>
        </a:defRPr>
      </a:lvl3pPr>
      <a:lvl4pPr marL="1420813" indent="-227013" algn="l" rtl="0" eaLnBrk="1" fontAlgn="base" hangingPunct="1">
        <a:spcBef>
          <a:spcPts val="300"/>
        </a:spcBef>
        <a:spcAft>
          <a:spcPct val="0"/>
        </a:spcAft>
        <a:buClr>
          <a:srgbClr val="FFFFFF"/>
        </a:buClr>
        <a:buSzPct val="80000"/>
        <a:buFont typeface="Wingdings" charset="2"/>
        <a:buChar char="§"/>
        <a:defRPr sz="2100">
          <a:solidFill>
            <a:srgbClr val="FFFFFF"/>
          </a:solidFill>
          <a:latin typeface="+mn-lt"/>
          <a:ea typeface="ＭＳ Ｐゴシック" charset="-128"/>
          <a:cs typeface="+mn-cs"/>
          <a:sym typeface="Arial" charset="0"/>
        </a:defRPr>
      </a:lvl4pPr>
      <a:lvl5pPr marL="1876425" indent="-204788" algn="l" rtl="0" eaLnBrk="1" fontAlgn="base" hangingPunct="1">
        <a:spcBef>
          <a:spcPts val="300"/>
        </a:spcBef>
        <a:spcAft>
          <a:spcPct val="0"/>
        </a:spcAft>
        <a:buClr>
          <a:srgbClr val="FFFFFF"/>
        </a:buClr>
        <a:buSzPct val="80000"/>
        <a:buFont typeface="Wingdings" charset="2"/>
        <a:buChar char="§"/>
        <a:defRPr sz="2000">
          <a:solidFill>
            <a:srgbClr val="FFFFFF"/>
          </a:solidFill>
          <a:latin typeface="+mn-lt"/>
          <a:ea typeface="ＭＳ Ｐゴシック" charset="-128"/>
          <a:cs typeface="+mn-cs"/>
          <a:sym typeface="Arial" charset="0"/>
        </a:defRPr>
      </a:lvl5pPr>
      <a:lvl6pPr marL="2336016" indent="-206447" algn="l" rtl="0" eaLnBrk="1" fontAlgn="base" hangingPunct="1">
        <a:spcBef>
          <a:spcPts val="300"/>
        </a:spcBef>
        <a:spcAft>
          <a:spcPct val="0"/>
        </a:spcAft>
        <a:buClr>
          <a:srgbClr val="FFFFFF"/>
        </a:buClr>
        <a:buSzPct val="80000"/>
        <a:buFont typeface="Lucida Grande" charset="0"/>
        <a:buChar char="§"/>
        <a:defRPr sz="2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6pPr>
      <a:lvl7pPr marL="2793373" indent="-206447" algn="l" rtl="0" eaLnBrk="1" fontAlgn="base" hangingPunct="1">
        <a:spcBef>
          <a:spcPts val="300"/>
        </a:spcBef>
        <a:spcAft>
          <a:spcPct val="0"/>
        </a:spcAft>
        <a:buClr>
          <a:srgbClr val="FFFFFF"/>
        </a:buClr>
        <a:buSzPct val="80000"/>
        <a:buFont typeface="Lucida Grande" charset="0"/>
        <a:buChar char="§"/>
        <a:defRPr sz="2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7pPr>
      <a:lvl8pPr marL="3250731" indent="-206447" algn="l" rtl="0" eaLnBrk="1" fontAlgn="base" hangingPunct="1">
        <a:spcBef>
          <a:spcPts val="300"/>
        </a:spcBef>
        <a:spcAft>
          <a:spcPct val="0"/>
        </a:spcAft>
        <a:buClr>
          <a:srgbClr val="FFFFFF"/>
        </a:buClr>
        <a:buSzPct val="80000"/>
        <a:buFont typeface="Lucida Grande" charset="0"/>
        <a:buChar char="§"/>
        <a:defRPr sz="2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8pPr>
      <a:lvl9pPr marL="3708087" indent="-206447" algn="l" rtl="0" eaLnBrk="1" fontAlgn="base" hangingPunct="1">
        <a:spcBef>
          <a:spcPts val="300"/>
        </a:spcBef>
        <a:spcAft>
          <a:spcPct val="0"/>
        </a:spcAft>
        <a:buClr>
          <a:srgbClr val="FFFFFF"/>
        </a:buClr>
        <a:buSzPct val="80000"/>
        <a:buFont typeface="Lucida Grande" charset="0"/>
        <a:buChar char="§"/>
        <a:defRPr sz="2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358" algn="l" defTabSz="914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715" algn="l" defTabSz="914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2071" algn="l" defTabSz="914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29" algn="l" defTabSz="914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785" algn="l" defTabSz="914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4143" algn="l" defTabSz="914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501" algn="l" defTabSz="914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857" algn="l" defTabSz="914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363538"/>
            <a:ext cx="11761788" cy="1417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2146300"/>
            <a:ext cx="11761788" cy="669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2700" y="8993188"/>
            <a:ext cx="12992100" cy="755650"/>
          </a:xfrm>
          <a:prstGeom prst="rect">
            <a:avLst/>
          </a:prstGeom>
          <a:solidFill>
            <a:srgbClr val="00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>
              <a:defRPr/>
            </a:pPr>
            <a:endParaRPr lang="en-US" sz="3200" dirty="0">
              <a:solidFill>
                <a:srgbClr val="000000"/>
              </a:solidFill>
              <a:latin typeface="Gill Sans" charset="0"/>
              <a:ea typeface="ヒラギノ角ゴ Pro W3" charset="0"/>
              <a:cs typeface="ヒラギノ角ゴ Pro W3" charset="0"/>
              <a:sym typeface="Gill Sans" charset="0"/>
            </a:endParaRPr>
          </a:p>
        </p:txBody>
      </p:sp>
      <p:pic>
        <p:nvPicPr>
          <p:cNvPr id="7173" name="Picture 4" descr="au_2010_logo_long_white_large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9145588"/>
            <a:ext cx="30003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871075" y="9107488"/>
            <a:ext cx="30353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8C38D08-5575-2049-A021-C7E526F45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ＭＳ Ｐゴシック" charset="-128"/>
          <a:cs typeface="ＭＳ Ｐゴシック" charset="-128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  <a:sym typeface="Arial" charset="0"/>
        </a:defRPr>
      </a:lvl5pPr>
      <a:lvl6pPr marL="457358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charset="0"/>
        </a:defRPr>
      </a:lvl6pPr>
      <a:lvl7pPr marL="914715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charset="0"/>
        </a:defRPr>
      </a:lvl7pPr>
      <a:lvl8pPr marL="1372071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charset="0"/>
        </a:defRPr>
      </a:lvl8pPr>
      <a:lvl9pPr marL="1829429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charset="0"/>
        </a:defRPr>
      </a:lvl9pPr>
    </p:titleStyle>
    <p:bodyStyle>
      <a:lvl1pPr marL="282575" indent="-282575" algn="l" rtl="0" eaLnBrk="0" fontAlgn="base" hangingPunct="0">
        <a:spcBef>
          <a:spcPts val="500"/>
        </a:spcBef>
        <a:spcAft>
          <a:spcPct val="0"/>
        </a:spcAft>
        <a:buClr>
          <a:schemeClr val="tx2"/>
        </a:buClr>
        <a:buSzPct val="80000"/>
        <a:buFont typeface="Wingdings" charset="2"/>
        <a:buChar char="§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  <a:sym typeface="Arial" charset="0"/>
        </a:defRPr>
      </a:lvl1pPr>
      <a:lvl2pPr marL="566738" indent="-282575" algn="l" rtl="0" eaLnBrk="0" fontAlgn="base" hangingPunct="0">
        <a:spcBef>
          <a:spcPts val="500"/>
        </a:spcBef>
        <a:spcAft>
          <a:spcPct val="0"/>
        </a:spcAft>
        <a:buClr>
          <a:schemeClr val="tx2"/>
        </a:buClr>
        <a:buSzPct val="8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-128"/>
          <a:cs typeface="+mn-cs"/>
          <a:sym typeface="Arial" charset="0"/>
        </a:defRPr>
      </a:lvl2pPr>
      <a:lvl3pPr marL="908050" indent="-254000" algn="l" rtl="0" eaLnBrk="0" fontAlgn="base" hangingPunct="0">
        <a:spcBef>
          <a:spcPts val="400"/>
        </a:spcBef>
        <a:spcAft>
          <a:spcPct val="0"/>
        </a:spcAft>
        <a:buClr>
          <a:schemeClr val="tx2"/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-128"/>
          <a:cs typeface="+mn-cs"/>
          <a:sym typeface="Arial" charset="0"/>
        </a:defRPr>
      </a:lvl3pPr>
      <a:lvl4pPr marL="1420813" indent="-227013" algn="l" rtl="0" eaLnBrk="0" fontAlgn="base" hangingPunct="0">
        <a:spcBef>
          <a:spcPts val="300"/>
        </a:spcBef>
        <a:spcAft>
          <a:spcPct val="0"/>
        </a:spcAft>
        <a:buClr>
          <a:schemeClr val="tx2"/>
        </a:buClr>
        <a:buSzPct val="80000"/>
        <a:buFont typeface="Wingdings" charset="2"/>
        <a:buChar char="§"/>
        <a:defRPr sz="2100">
          <a:solidFill>
            <a:schemeClr val="tx1"/>
          </a:solidFill>
          <a:latin typeface="+mn-lt"/>
          <a:ea typeface="ＭＳ Ｐゴシック" charset="-128"/>
          <a:cs typeface="+mn-cs"/>
          <a:sym typeface="Arial" charset="0"/>
        </a:defRPr>
      </a:lvl4pPr>
      <a:lvl5pPr marL="1876425" indent="-204788" algn="l" rtl="0" eaLnBrk="0" fontAlgn="base" hangingPunct="0">
        <a:spcBef>
          <a:spcPts val="300"/>
        </a:spcBef>
        <a:spcAft>
          <a:spcPct val="0"/>
        </a:spcAft>
        <a:buClr>
          <a:schemeClr val="tx2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  <a:cs typeface="+mn-cs"/>
          <a:sym typeface="Arial" charset="0"/>
        </a:defRPr>
      </a:lvl5pPr>
      <a:lvl6pPr marL="2336016" indent="-206447" algn="l" rtl="0" eaLnBrk="1" fontAlgn="base" hangingPunct="1">
        <a:spcBef>
          <a:spcPts val="300"/>
        </a:spcBef>
        <a:spcAft>
          <a:spcPct val="0"/>
        </a:spcAft>
        <a:buClr>
          <a:srgbClr val="FFFFFF"/>
        </a:buClr>
        <a:buSzPct val="80000"/>
        <a:buFont typeface="Lucida Grande" charset="0"/>
        <a:buChar char="§"/>
        <a:defRPr sz="2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6pPr>
      <a:lvl7pPr marL="2793373" indent="-206447" algn="l" rtl="0" eaLnBrk="1" fontAlgn="base" hangingPunct="1">
        <a:spcBef>
          <a:spcPts val="300"/>
        </a:spcBef>
        <a:spcAft>
          <a:spcPct val="0"/>
        </a:spcAft>
        <a:buClr>
          <a:srgbClr val="FFFFFF"/>
        </a:buClr>
        <a:buSzPct val="80000"/>
        <a:buFont typeface="Lucida Grande" charset="0"/>
        <a:buChar char="§"/>
        <a:defRPr sz="2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7pPr>
      <a:lvl8pPr marL="3250731" indent="-206447" algn="l" rtl="0" eaLnBrk="1" fontAlgn="base" hangingPunct="1">
        <a:spcBef>
          <a:spcPts val="300"/>
        </a:spcBef>
        <a:spcAft>
          <a:spcPct val="0"/>
        </a:spcAft>
        <a:buClr>
          <a:srgbClr val="FFFFFF"/>
        </a:buClr>
        <a:buSzPct val="80000"/>
        <a:buFont typeface="Lucida Grande" charset="0"/>
        <a:buChar char="§"/>
        <a:defRPr sz="2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8pPr>
      <a:lvl9pPr marL="3708087" indent="-206447" algn="l" rtl="0" eaLnBrk="1" fontAlgn="base" hangingPunct="1">
        <a:spcBef>
          <a:spcPts val="300"/>
        </a:spcBef>
        <a:spcAft>
          <a:spcPct val="0"/>
        </a:spcAft>
        <a:buClr>
          <a:srgbClr val="FFFFFF"/>
        </a:buClr>
        <a:buSzPct val="80000"/>
        <a:buFont typeface="Lucida Grande" charset="0"/>
        <a:buChar char="§"/>
        <a:defRPr sz="2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358" algn="l" defTabSz="914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715" algn="l" defTabSz="914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2071" algn="l" defTabSz="914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29" algn="l" defTabSz="914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785" algn="l" defTabSz="914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4143" algn="l" defTabSz="914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501" algn="l" defTabSz="914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857" algn="l" defTabSz="914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user/ProSoftCA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softnet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-17888" y="4878387"/>
            <a:ext cx="13029038" cy="4878388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  <a:round/>
            <a:headEnd/>
            <a:tailEnd/>
          </a:ln>
        </p:spPr>
        <p:txBody>
          <a:bodyPr lIns="91362" tIns="45678" rIns="91362" bIns="45678">
            <a:prstTxWarp prst="textNoShape">
              <a:avLst/>
            </a:prstTxWarp>
          </a:bodyPr>
          <a:lstStyle/>
          <a:p>
            <a:pPr algn="ctr" defTabSz="912813" rtl="0" fontAlgn="base">
              <a:spcBef>
                <a:spcPct val="0"/>
              </a:spcBef>
              <a:spcAft>
                <a:spcPct val="0"/>
              </a:spcAft>
            </a:pPr>
            <a:endParaRPr lang="en-US" sz="3100" kern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>
          <a:xfrm>
            <a:off x="561975" y="5029200"/>
            <a:ext cx="11887200" cy="1754188"/>
          </a:xfrm>
        </p:spPr>
        <p:txBody>
          <a:bodyPr anchor="t"/>
          <a:lstStyle/>
          <a:p>
            <a:pPr algn="ctr"/>
            <a:r>
              <a:rPr lang="en-US" sz="4800" dirty="0" smtClean="0"/>
              <a:t>“Field to Finish”</a:t>
            </a:r>
            <a:br>
              <a:rPr lang="en-US" sz="4800" dirty="0" smtClean="0"/>
            </a:br>
            <a:r>
              <a:rPr lang="en-US" sz="4800" dirty="0" smtClean="0"/>
              <a:t>Working with AutoCAD Civil 3D</a:t>
            </a:r>
            <a:endParaRPr lang="en-US" sz="4800" dirty="0"/>
          </a:p>
        </p:txBody>
      </p:sp>
      <p:sp>
        <p:nvSpPr>
          <p:cNvPr id="14341" name="Rectangle 4"/>
          <p:cNvSpPr>
            <a:spLocks noGrp="1" noChangeArrowheads="1"/>
          </p:cNvSpPr>
          <p:nvPr>
            <p:ph idx="1"/>
          </p:nvPr>
        </p:nvSpPr>
        <p:spPr>
          <a:xfrm>
            <a:off x="561975" y="6859587"/>
            <a:ext cx="9034463" cy="1569105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Shawn Herring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800" dirty="0"/>
              <a:t>Civil Applications Engineer @ ProSoft, </a:t>
            </a:r>
            <a:r>
              <a:rPr lang="en-US" sz="2800" dirty="0" smtClean="0"/>
              <a:t>Inc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800" dirty="0" smtClean="0"/>
              <a:t>Training &amp; Support Manager</a:t>
            </a:r>
            <a:endParaRPr lang="en-US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8930449"/>
            <a:ext cx="2105859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7416118"/>
            <a:ext cx="1728788" cy="2025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75" y="7446537"/>
            <a:ext cx="2050888" cy="184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-17888" y="0"/>
            <a:ext cx="13029038" cy="9756775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  <a:round/>
            <a:headEnd/>
            <a:tailEnd/>
          </a:ln>
        </p:spPr>
        <p:txBody>
          <a:bodyPr lIns="91362" tIns="45678" rIns="91362" bIns="45678">
            <a:prstTxWarp prst="textNoShape">
              <a:avLst/>
            </a:prstTxWarp>
          </a:bodyPr>
          <a:lstStyle/>
          <a:p>
            <a:pPr algn="ctr" defTabSz="912813" rtl="0" fontAlgn="base">
              <a:spcBef>
                <a:spcPct val="0"/>
              </a:spcBef>
              <a:spcAft>
                <a:spcPct val="0"/>
              </a:spcAft>
            </a:pPr>
            <a:endParaRPr lang="en-US" sz="3100" kern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7975" y="763587"/>
            <a:ext cx="60579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Linework Code Set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85775" y="1982787"/>
            <a:ext cx="5956162" cy="5975648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sz="3200" b="1" dirty="0" smtClean="0"/>
              <a:t>Curve Segment Instructions</a:t>
            </a:r>
          </a:p>
        </p:txBody>
      </p:sp>
      <p:sp>
        <p:nvSpPr>
          <p:cNvPr id="29701" name="Oval 4"/>
          <p:cNvSpPr>
            <a:spLocks noChangeArrowheads="1"/>
          </p:cNvSpPr>
          <p:nvPr/>
        </p:nvSpPr>
        <p:spPr bwMode="auto">
          <a:xfrm>
            <a:off x="6505575" y="6554787"/>
            <a:ext cx="5338016" cy="1861390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 sz="10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9702" name="Freeform 9"/>
          <p:cNvSpPr>
            <a:spLocks noChangeArrowheads="1"/>
          </p:cNvSpPr>
          <p:nvPr/>
        </p:nvSpPr>
        <p:spPr bwMode="auto">
          <a:xfrm rot="-5400000">
            <a:off x="2552625" y="1819622"/>
            <a:ext cx="1106671" cy="4472583"/>
          </a:xfrm>
          <a:custGeom>
            <a:avLst/>
            <a:gdLst>
              <a:gd name="T0" fmla="*/ 58106 w 2198077"/>
              <a:gd name="T1" fmla="*/ 0 h 4122615"/>
              <a:gd name="T2" fmla="*/ 339126 w 2198077"/>
              <a:gd name="T3" fmla="*/ 2686672 h 4122615"/>
              <a:gd name="T4" fmla="*/ 9508 w 2198077"/>
              <a:gd name="T5" fmla="*/ 4483600 h 4122615"/>
              <a:gd name="T6" fmla="*/ 396175 w 2198077"/>
              <a:gd name="T7" fmla="*/ 5757150 h 4122615"/>
              <a:gd name="T8" fmla="*/ 0 60000 65536"/>
              <a:gd name="T9" fmla="*/ 0 60000 65536"/>
              <a:gd name="T10" fmla="*/ 0 60000 65536"/>
              <a:gd name="T11" fmla="*/ 0 60000 65536"/>
              <a:gd name="T12" fmla="*/ 0 w 2198077"/>
              <a:gd name="T13" fmla="*/ 0 h 4122615"/>
              <a:gd name="T14" fmla="*/ 2198077 w 2198077"/>
              <a:gd name="T15" fmla="*/ 4122615 h 41226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8077" h="4122615">
                <a:moveTo>
                  <a:pt x="322385" y="0"/>
                </a:moveTo>
                <a:cubicBezTo>
                  <a:pt x="1124438" y="651608"/>
                  <a:pt x="1926492" y="1303216"/>
                  <a:pt x="1881554" y="1805354"/>
                </a:cubicBezTo>
                <a:cubicBezTo>
                  <a:pt x="1836616" y="2307492"/>
                  <a:pt x="0" y="2668954"/>
                  <a:pt x="52754" y="3012831"/>
                </a:cubicBezTo>
                <a:cubicBezTo>
                  <a:pt x="105508" y="3356708"/>
                  <a:pt x="2102339" y="4122615"/>
                  <a:pt x="2198077" y="3868615"/>
                </a:cubicBezTo>
              </a:path>
            </a:pathLst>
          </a:custGeom>
          <a:noFill/>
          <a:ln w="50800" algn="ctr">
            <a:solidFill>
              <a:srgbClr val="FFFF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" name="Arc 10"/>
          <p:cNvSpPr/>
          <p:nvPr/>
        </p:nvSpPr>
        <p:spPr bwMode="auto">
          <a:xfrm>
            <a:off x="2481945" y="5698981"/>
            <a:ext cx="1552980" cy="1695767"/>
          </a:xfrm>
          <a:prstGeom prst="arc">
            <a:avLst>
              <a:gd name="adj1" fmla="val 16200004"/>
              <a:gd name="adj2" fmla="val 5333859"/>
            </a:avLst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29704" name="Straight Connector 13"/>
          <p:cNvCxnSpPr>
            <a:cxnSpLocks noChangeShapeType="1"/>
          </p:cNvCxnSpPr>
          <p:nvPr/>
        </p:nvCxnSpPr>
        <p:spPr bwMode="auto">
          <a:xfrm flipV="1">
            <a:off x="1157677" y="5698981"/>
            <a:ext cx="2104994" cy="13175"/>
          </a:xfrm>
          <a:prstGeom prst="line">
            <a:avLst/>
          </a:prstGeom>
          <a:noFill/>
          <a:ln w="50800" algn="ctr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29705" name="Straight Connector 14"/>
          <p:cNvCxnSpPr>
            <a:cxnSpLocks noChangeShapeType="1"/>
          </p:cNvCxnSpPr>
          <p:nvPr/>
        </p:nvCxnSpPr>
        <p:spPr bwMode="auto">
          <a:xfrm flipV="1">
            <a:off x="1167559" y="7394748"/>
            <a:ext cx="2106406" cy="13174"/>
          </a:xfrm>
          <a:prstGeom prst="line">
            <a:avLst/>
          </a:prstGeom>
          <a:noFill/>
          <a:ln w="50800" algn="ctr">
            <a:solidFill>
              <a:srgbClr val="FFFF00"/>
            </a:solidFill>
            <a:round/>
            <a:headEnd/>
            <a:tailEnd/>
          </a:ln>
        </p:spPr>
      </p:cxnSp>
      <p:sp>
        <p:nvSpPr>
          <p:cNvPr id="29706" name="Rectangle 15"/>
          <p:cNvSpPr>
            <a:spLocks noChangeArrowheads="1"/>
          </p:cNvSpPr>
          <p:nvPr/>
        </p:nvSpPr>
        <p:spPr bwMode="auto">
          <a:xfrm rot="1916756">
            <a:off x="4858005" y="3210853"/>
            <a:ext cx="594367" cy="555218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n-US" sz="1000" b="1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-17888" y="0"/>
            <a:ext cx="13029038" cy="9756775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  <a:round/>
            <a:headEnd/>
            <a:tailEnd/>
          </a:ln>
        </p:spPr>
        <p:txBody>
          <a:bodyPr lIns="91362" tIns="45678" rIns="91362" bIns="45678">
            <a:prstTxWarp prst="textNoShape">
              <a:avLst/>
            </a:prstTxWarp>
          </a:bodyPr>
          <a:lstStyle/>
          <a:p>
            <a:pPr algn="ctr" defTabSz="912813" rtl="0" fontAlgn="base">
              <a:spcBef>
                <a:spcPct val="0"/>
              </a:spcBef>
              <a:spcAft>
                <a:spcPct val="0"/>
              </a:spcAft>
            </a:pPr>
            <a:endParaRPr lang="en-US" sz="3100" kern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7975" y="763587"/>
            <a:ext cx="60579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Linework Code Set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85775" y="2516187"/>
            <a:ext cx="6156861" cy="5975649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endParaRPr lang="en-US" b="1" dirty="0" smtClean="0"/>
          </a:p>
          <a:p>
            <a:pPr lvl="1">
              <a:buFont typeface="Wingdings" pitchFamily="2" charset="2"/>
              <a:buNone/>
            </a:pPr>
            <a:r>
              <a:rPr lang="en-US" sz="3200" b="1" dirty="0" smtClean="0"/>
              <a:t>Any Code is Customizable!</a:t>
            </a:r>
          </a:p>
          <a:p>
            <a:pPr lvl="1">
              <a:buFont typeface="Wingdings" pitchFamily="2" charset="2"/>
              <a:buNone/>
            </a:pPr>
            <a:endParaRPr lang="en-US" sz="3200" b="1" dirty="0" smtClean="0"/>
          </a:p>
          <a:p>
            <a:pPr lvl="1">
              <a:buFont typeface="Wingdings" pitchFamily="2" charset="2"/>
              <a:buNone/>
            </a:pPr>
            <a:r>
              <a:rPr lang="en-US" sz="3200" b="1" dirty="0" smtClean="0"/>
              <a:t>Ex:   B   </a:t>
            </a:r>
            <a:r>
              <a:rPr lang="en-US" sz="3200" i="1" dirty="0" smtClean="0"/>
              <a:t>for Begin</a:t>
            </a:r>
          </a:p>
          <a:p>
            <a:pPr lvl="1">
              <a:buFont typeface="Wingdings" pitchFamily="2" charset="2"/>
              <a:buNone/>
            </a:pPr>
            <a:r>
              <a:rPr lang="en-US" sz="3200" b="1" dirty="0" smtClean="0"/>
              <a:t>         +    </a:t>
            </a:r>
            <a:r>
              <a:rPr lang="en-US" sz="3200" i="1" dirty="0" smtClean="0"/>
              <a:t>for Begin</a:t>
            </a:r>
          </a:p>
          <a:p>
            <a:pPr lvl="1">
              <a:buFont typeface="Wingdings" pitchFamily="2" charset="2"/>
              <a:buNone/>
            </a:pPr>
            <a:endParaRPr lang="en-US" sz="3200" b="1" dirty="0" smtClean="0"/>
          </a:p>
          <a:p>
            <a:pPr lvl="1">
              <a:buFont typeface="Wingdings" pitchFamily="2" charset="2"/>
              <a:buNone/>
            </a:pPr>
            <a:r>
              <a:rPr lang="en-US" sz="3200" b="1" dirty="0" smtClean="0"/>
              <a:t>        E    </a:t>
            </a:r>
            <a:r>
              <a:rPr lang="en-US" sz="3200" i="1" dirty="0" smtClean="0"/>
              <a:t>for End</a:t>
            </a:r>
          </a:p>
          <a:p>
            <a:pPr lvl="1">
              <a:buFont typeface="Wingdings" pitchFamily="2" charset="2"/>
              <a:buNone/>
            </a:pPr>
            <a:r>
              <a:rPr lang="en-US" sz="3200" b="1" dirty="0" smtClean="0"/>
              <a:t>        -      </a:t>
            </a:r>
            <a:r>
              <a:rPr lang="en-US" sz="3200" i="1" dirty="0" smtClean="0"/>
              <a:t>For End</a:t>
            </a:r>
          </a:p>
        </p:txBody>
      </p:sp>
      <p:sp>
        <p:nvSpPr>
          <p:cNvPr id="6" name="Rectangle 5"/>
          <p:cNvSpPr/>
          <p:nvPr/>
        </p:nvSpPr>
        <p:spPr>
          <a:xfrm rot="19825561">
            <a:off x="6419483" y="4382832"/>
            <a:ext cx="611096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>
                  <a:solidFill>
                    <a:srgbClr val="FF0000"/>
                  </a:solidFill>
                </a:ln>
                <a:gradFill flip="none" rotWithShape="1">
                  <a:gsLst>
                    <a:gs pos="0">
                      <a:srgbClr val="FFFF66">
                        <a:shade val="30000"/>
                        <a:satMod val="115000"/>
                      </a:srgbClr>
                    </a:gs>
                    <a:gs pos="50000">
                      <a:srgbClr val="FFFF66">
                        <a:shade val="67500"/>
                        <a:satMod val="115000"/>
                      </a:srgbClr>
                    </a:gs>
                    <a:gs pos="100000">
                      <a:srgbClr val="FFFF66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Universal Field to Finish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-17888" y="0"/>
            <a:ext cx="13029038" cy="9756775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  <a:round/>
            <a:headEnd/>
            <a:tailEnd/>
          </a:ln>
        </p:spPr>
        <p:txBody>
          <a:bodyPr lIns="91362" tIns="45678" rIns="91362" bIns="45678">
            <a:prstTxWarp prst="textNoShape">
              <a:avLst/>
            </a:prstTxWarp>
          </a:bodyPr>
          <a:lstStyle/>
          <a:p>
            <a:pPr algn="ctr" defTabSz="912813" rtl="0" fontAlgn="base">
              <a:spcBef>
                <a:spcPct val="0"/>
              </a:spcBef>
              <a:spcAft>
                <a:spcPct val="0"/>
              </a:spcAft>
            </a:pPr>
            <a:endParaRPr lang="en-US" sz="3100" kern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Linework Code Set – Universal F2F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TBC1 B</a:t>
            </a:r>
          </a:p>
        </p:txBody>
      </p:sp>
      <p:sp>
        <p:nvSpPr>
          <p:cNvPr id="9" name="Multiply 8"/>
          <p:cNvSpPr/>
          <p:nvPr/>
        </p:nvSpPr>
        <p:spPr bwMode="auto">
          <a:xfrm>
            <a:off x="3761036" y="1761640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8772" y="1897151"/>
            <a:ext cx="5387429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Lines (figures) are automatically created by connecting point descriptions if a linework code is used.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-17888" y="0"/>
            <a:ext cx="13029038" cy="9756775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  <a:round/>
            <a:headEnd/>
            <a:tailEnd/>
          </a:ln>
        </p:spPr>
        <p:txBody>
          <a:bodyPr lIns="91362" tIns="45678" rIns="91362" bIns="45678">
            <a:prstTxWarp prst="textNoShape">
              <a:avLst/>
            </a:prstTxWarp>
          </a:bodyPr>
          <a:lstStyle/>
          <a:p>
            <a:pPr algn="ctr" defTabSz="912813" rtl="0" fontAlgn="base">
              <a:spcBef>
                <a:spcPct val="0"/>
              </a:spcBef>
              <a:spcAft>
                <a:spcPct val="0"/>
              </a:spcAft>
            </a:pPr>
            <a:endParaRPr lang="en-US" sz="3100" kern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Linework Code Set – Universal F2F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TBC1 B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CL B</a:t>
            </a:r>
          </a:p>
        </p:txBody>
      </p:sp>
      <p:sp>
        <p:nvSpPr>
          <p:cNvPr id="9" name="Multiply 8"/>
          <p:cNvSpPr/>
          <p:nvPr/>
        </p:nvSpPr>
        <p:spPr bwMode="auto">
          <a:xfrm>
            <a:off x="3761036" y="1761640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Multiply 9"/>
          <p:cNvSpPr/>
          <p:nvPr/>
        </p:nvSpPr>
        <p:spPr bwMode="auto">
          <a:xfrm>
            <a:off x="5387429" y="1626129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0060" y="1897151"/>
            <a:ext cx="5692378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In this example B is added to the descriptions to begin linework (figures).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-17888" y="0"/>
            <a:ext cx="13029038" cy="9756775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  <a:round/>
            <a:headEnd/>
            <a:tailEnd/>
          </a:ln>
        </p:spPr>
        <p:txBody>
          <a:bodyPr lIns="91362" tIns="45678" rIns="91362" bIns="45678">
            <a:prstTxWarp prst="textNoShape">
              <a:avLst/>
            </a:prstTxWarp>
          </a:bodyPr>
          <a:lstStyle/>
          <a:p>
            <a:pPr algn="ctr" defTabSz="912813" rtl="0" fontAlgn="base">
              <a:spcBef>
                <a:spcPct val="0"/>
              </a:spcBef>
              <a:spcAft>
                <a:spcPct val="0"/>
              </a:spcAft>
            </a:pPr>
            <a:endParaRPr lang="en-US" sz="3100" kern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Linework Code Set – Universal F2F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TBC1 B</a:t>
            </a:r>
          </a:p>
          <a:p>
            <a:r>
              <a:rPr lang="en-US" dirty="0" smtClean="0"/>
              <a:t>CL B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TBC2 B</a:t>
            </a:r>
          </a:p>
        </p:txBody>
      </p:sp>
      <p:sp>
        <p:nvSpPr>
          <p:cNvPr id="9" name="Multiply 8"/>
          <p:cNvSpPr/>
          <p:nvPr/>
        </p:nvSpPr>
        <p:spPr bwMode="auto">
          <a:xfrm>
            <a:off x="3761036" y="1761640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Multiply 9"/>
          <p:cNvSpPr/>
          <p:nvPr/>
        </p:nvSpPr>
        <p:spPr bwMode="auto">
          <a:xfrm>
            <a:off x="5387429" y="1626129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Multiply 10"/>
          <p:cNvSpPr/>
          <p:nvPr/>
        </p:nvSpPr>
        <p:spPr bwMode="auto">
          <a:xfrm>
            <a:off x="7013823" y="1490618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-17888" y="0"/>
            <a:ext cx="13029038" cy="9756775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  <a:round/>
            <a:headEnd/>
            <a:tailEnd/>
          </a:ln>
        </p:spPr>
        <p:txBody>
          <a:bodyPr lIns="91362" tIns="45678" rIns="91362" bIns="45678">
            <a:prstTxWarp prst="textNoShape">
              <a:avLst/>
            </a:prstTxWarp>
          </a:bodyPr>
          <a:lstStyle/>
          <a:p>
            <a:pPr algn="ctr" defTabSz="912813" rtl="0" fontAlgn="base">
              <a:spcBef>
                <a:spcPct val="0"/>
              </a:spcBef>
              <a:spcAft>
                <a:spcPct val="0"/>
              </a:spcAft>
            </a:pPr>
            <a:endParaRPr lang="en-US" sz="3100" kern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Linework Code Set – Universal F2F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TBC1 B</a:t>
            </a:r>
          </a:p>
          <a:p>
            <a:r>
              <a:rPr lang="en-US" dirty="0" smtClean="0"/>
              <a:t>CL B</a:t>
            </a:r>
          </a:p>
          <a:p>
            <a:r>
              <a:rPr lang="en-US" dirty="0" smtClean="0"/>
              <a:t>TBC2 B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TBC2</a:t>
            </a:r>
          </a:p>
        </p:txBody>
      </p:sp>
      <p:sp>
        <p:nvSpPr>
          <p:cNvPr id="9" name="Multiply 8"/>
          <p:cNvSpPr/>
          <p:nvPr/>
        </p:nvSpPr>
        <p:spPr bwMode="auto">
          <a:xfrm>
            <a:off x="3761036" y="1761640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Multiply 9"/>
          <p:cNvSpPr/>
          <p:nvPr/>
        </p:nvSpPr>
        <p:spPr bwMode="auto">
          <a:xfrm>
            <a:off x="5387429" y="1626129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Multiply 10"/>
          <p:cNvSpPr/>
          <p:nvPr/>
        </p:nvSpPr>
        <p:spPr bwMode="auto">
          <a:xfrm>
            <a:off x="7013823" y="1490618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" name="Multiply 11"/>
          <p:cNvSpPr/>
          <p:nvPr/>
        </p:nvSpPr>
        <p:spPr bwMode="auto">
          <a:xfrm>
            <a:off x="7827020" y="3387769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-17888" y="0"/>
            <a:ext cx="13029038" cy="9756775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  <a:round/>
            <a:headEnd/>
            <a:tailEnd/>
          </a:ln>
        </p:spPr>
        <p:txBody>
          <a:bodyPr lIns="91362" tIns="45678" rIns="91362" bIns="45678">
            <a:prstTxWarp prst="textNoShape">
              <a:avLst/>
            </a:prstTxWarp>
          </a:bodyPr>
          <a:lstStyle/>
          <a:p>
            <a:pPr algn="ctr" defTabSz="912813" rtl="0" fontAlgn="base">
              <a:spcBef>
                <a:spcPct val="0"/>
              </a:spcBef>
              <a:spcAft>
                <a:spcPct val="0"/>
              </a:spcAft>
            </a:pPr>
            <a:endParaRPr lang="en-US" sz="3100" kern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Linework Code Set – Universal F2F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TBC1 B</a:t>
            </a:r>
          </a:p>
          <a:p>
            <a:r>
              <a:rPr lang="en-US" smtClean="0"/>
              <a:t>CL B</a:t>
            </a:r>
          </a:p>
          <a:p>
            <a:r>
              <a:rPr lang="en-US" smtClean="0"/>
              <a:t>TBC2 B</a:t>
            </a:r>
          </a:p>
          <a:p>
            <a:r>
              <a:rPr lang="en-US" b="1" smtClean="0"/>
              <a:t>TBC2</a:t>
            </a:r>
          </a:p>
        </p:txBody>
      </p:sp>
      <p:cxnSp>
        <p:nvCxnSpPr>
          <p:cNvPr id="35844" name="Straight Connector 7"/>
          <p:cNvCxnSpPr>
            <a:cxnSpLocks noChangeShapeType="1"/>
          </p:cNvCxnSpPr>
          <p:nvPr/>
        </p:nvCxnSpPr>
        <p:spPr bwMode="auto">
          <a:xfrm rot="16200000" flipH="1">
            <a:off x="6793726" y="2320548"/>
            <a:ext cx="1761640" cy="914846"/>
          </a:xfrm>
          <a:prstGeom prst="line">
            <a:avLst/>
          </a:prstGeom>
          <a:noFill/>
          <a:ln w="69850" algn="ctr">
            <a:solidFill>
              <a:srgbClr val="FFFF00"/>
            </a:solidFill>
            <a:round/>
            <a:headEnd/>
            <a:tailEnd/>
          </a:ln>
        </p:spPr>
      </p:cxnSp>
      <p:sp>
        <p:nvSpPr>
          <p:cNvPr id="9" name="Multiply 8"/>
          <p:cNvSpPr/>
          <p:nvPr/>
        </p:nvSpPr>
        <p:spPr bwMode="auto">
          <a:xfrm>
            <a:off x="3761036" y="1761640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Multiply 9"/>
          <p:cNvSpPr/>
          <p:nvPr/>
        </p:nvSpPr>
        <p:spPr bwMode="auto">
          <a:xfrm>
            <a:off x="5387429" y="1626129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Multiply 10"/>
          <p:cNvSpPr/>
          <p:nvPr/>
        </p:nvSpPr>
        <p:spPr bwMode="auto">
          <a:xfrm>
            <a:off x="7013823" y="1490618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" name="Multiply 11"/>
          <p:cNvSpPr/>
          <p:nvPr/>
        </p:nvSpPr>
        <p:spPr bwMode="auto">
          <a:xfrm>
            <a:off x="7827020" y="3387769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8669" y="2574704"/>
            <a:ext cx="132144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</a:rPr>
              <a:t>TBC2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18772" y="4742877"/>
            <a:ext cx="5387429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Figures are automatically created by connecting point descriptions if a linework code is used.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ltGray">
          <a:xfrm>
            <a:off x="-17888" y="0"/>
            <a:ext cx="13029038" cy="9756775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  <a:round/>
            <a:headEnd/>
            <a:tailEnd/>
          </a:ln>
        </p:spPr>
        <p:txBody>
          <a:bodyPr lIns="91362" tIns="45678" rIns="91362" bIns="45678">
            <a:prstTxWarp prst="textNoShape">
              <a:avLst/>
            </a:prstTxWarp>
          </a:bodyPr>
          <a:lstStyle/>
          <a:p>
            <a:pPr algn="ctr" defTabSz="912813" rtl="0" fontAlgn="base">
              <a:spcBef>
                <a:spcPct val="0"/>
              </a:spcBef>
              <a:spcAft>
                <a:spcPct val="0"/>
              </a:spcAft>
            </a:pPr>
            <a:endParaRPr lang="en-US" sz="3100" kern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Linework Code Set – Universal F2F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TBC1 B</a:t>
            </a:r>
          </a:p>
          <a:p>
            <a:r>
              <a:rPr lang="en-US" dirty="0" smtClean="0"/>
              <a:t>CL B</a:t>
            </a:r>
          </a:p>
          <a:p>
            <a:r>
              <a:rPr lang="en-US" dirty="0" smtClean="0"/>
              <a:t>TBC2 B</a:t>
            </a:r>
          </a:p>
          <a:p>
            <a:r>
              <a:rPr lang="en-US" dirty="0" smtClean="0"/>
              <a:t>TBC2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CL</a:t>
            </a:r>
          </a:p>
        </p:txBody>
      </p:sp>
      <p:cxnSp>
        <p:nvCxnSpPr>
          <p:cNvPr id="36868" name="Straight Connector 7"/>
          <p:cNvCxnSpPr>
            <a:cxnSpLocks noChangeShapeType="1"/>
          </p:cNvCxnSpPr>
          <p:nvPr/>
        </p:nvCxnSpPr>
        <p:spPr bwMode="auto">
          <a:xfrm rot="16200000" flipH="1">
            <a:off x="6793726" y="2320548"/>
            <a:ext cx="1761640" cy="914846"/>
          </a:xfrm>
          <a:prstGeom prst="line">
            <a:avLst/>
          </a:prstGeom>
          <a:noFill/>
          <a:ln w="69850" algn="ctr">
            <a:solidFill>
              <a:srgbClr val="FFFF00"/>
            </a:solidFill>
            <a:round/>
            <a:headEnd/>
            <a:tailEnd/>
          </a:ln>
        </p:spPr>
      </p:cxnSp>
      <p:sp>
        <p:nvSpPr>
          <p:cNvPr id="9" name="Multiply 8"/>
          <p:cNvSpPr/>
          <p:nvPr/>
        </p:nvSpPr>
        <p:spPr bwMode="auto">
          <a:xfrm>
            <a:off x="3761036" y="1761640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Multiply 9"/>
          <p:cNvSpPr/>
          <p:nvPr/>
        </p:nvSpPr>
        <p:spPr bwMode="auto">
          <a:xfrm>
            <a:off x="5387429" y="1626129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Multiply 10"/>
          <p:cNvSpPr/>
          <p:nvPr/>
        </p:nvSpPr>
        <p:spPr bwMode="auto">
          <a:xfrm>
            <a:off x="7013823" y="1490618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" name="Multiply 11"/>
          <p:cNvSpPr/>
          <p:nvPr/>
        </p:nvSpPr>
        <p:spPr bwMode="auto">
          <a:xfrm>
            <a:off x="6200626" y="3387769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Multiply 12"/>
          <p:cNvSpPr/>
          <p:nvPr/>
        </p:nvSpPr>
        <p:spPr bwMode="auto">
          <a:xfrm>
            <a:off x="7827020" y="3252258"/>
            <a:ext cx="508248" cy="813065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28669" y="2574704"/>
            <a:ext cx="132144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</a:rPr>
              <a:t>TBC2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ChangeArrowheads="1"/>
          </p:cNvSpPr>
          <p:nvPr/>
        </p:nvSpPr>
        <p:spPr bwMode="ltGray">
          <a:xfrm>
            <a:off x="-17888" y="0"/>
            <a:ext cx="13029038" cy="9756775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  <a:round/>
            <a:headEnd/>
            <a:tailEnd/>
          </a:ln>
        </p:spPr>
        <p:txBody>
          <a:bodyPr lIns="91362" tIns="45678" rIns="91362" bIns="45678">
            <a:prstTxWarp prst="textNoShape">
              <a:avLst/>
            </a:prstTxWarp>
          </a:bodyPr>
          <a:lstStyle/>
          <a:p>
            <a:pPr algn="ctr" defTabSz="912813" rtl="0" fontAlgn="base">
              <a:spcBef>
                <a:spcPct val="0"/>
              </a:spcBef>
              <a:spcAft>
                <a:spcPct val="0"/>
              </a:spcAft>
            </a:pPr>
            <a:endParaRPr lang="en-US" sz="3100" kern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Linework Code Set – Universal F2F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TBC1 B</a:t>
            </a:r>
          </a:p>
          <a:p>
            <a:r>
              <a:rPr lang="en-US" dirty="0" smtClean="0"/>
              <a:t>CL B</a:t>
            </a:r>
          </a:p>
          <a:p>
            <a:r>
              <a:rPr lang="en-US" dirty="0" smtClean="0"/>
              <a:t>TBC2 B</a:t>
            </a:r>
          </a:p>
          <a:p>
            <a:r>
              <a:rPr lang="en-US" dirty="0" smtClean="0"/>
              <a:t>TBC2</a:t>
            </a:r>
          </a:p>
          <a:p>
            <a:r>
              <a:rPr lang="en-US" b="1" dirty="0" smtClean="0"/>
              <a:t>CL</a:t>
            </a:r>
          </a:p>
        </p:txBody>
      </p:sp>
      <p:cxnSp>
        <p:nvCxnSpPr>
          <p:cNvPr id="37892" name="Straight Connector 6"/>
          <p:cNvCxnSpPr>
            <a:cxnSpLocks noChangeShapeType="1"/>
          </p:cNvCxnSpPr>
          <p:nvPr/>
        </p:nvCxnSpPr>
        <p:spPr bwMode="auto">
          <a:xfrm rot="16200000" flipH="1">
            <a:off x="5167332" y="2456058"/>
            <a:ext cx="1761640" cy="914846"/>
          </a:xfrm>
          <a:prstGeom prst="line">
            <a:avLst/>
          </a:prstGeom>
          <a:noFill/>
          <a:ln w="69850" algn="ctr">
            <a:solidFill>
              <a:srgbClr val="FF3300"/>
            </a:solidFill>
            <a:prstDash val="lgDashDot"/>
            <a:round/>
            <a:headEnd/>
            <a:tailEnd/>
          </a:ln>
        </p:spPr>
      </p:cxnSp>
      <p:cxnSp>
        <p:nvCxnSpPr>
          <p:cNvPr id="37893" name="Straight Connector 7"/>
          <p:cNvCxnSpPr>
            <a:cxnSpLocks noChangeShapeType="1"/>
          </p:cNvCxnSpPr>
          <p:nvPr/>
        </p:nvCxnSpPr>
        <p:spPr bwMode="auto">
          <a:xfrm rot="16200000" flipH="1">
            <a:off x="6793726" y="2320548"/>
            <a:ext cx="1761640" cy="914846"/>
          </a:xfrm>
          <a:prstGeom prst="line">
            <a:avLst/>
          </a:prstGeom>
          <a:noFill/>
          <a:ln w="69850" algn="ctr">
            <a:solidFill>
              <a:srgbClr val="FFFF00"/>
            </a:solidFill>
            <a:round/>
            <a:headEnd/>
            <a:tailEnd/>
          </a:ln>
        </p:spPr>
      </p:cxnSp>
      <p:sp>
        <p:nvSpPr>
          <p:cNvPr id="9" name="Multiply 8"/>
          <p:cNvSpPr/>
          <p:nvPr/>
        </p:nvSpPr>
        <p:spPr bwMode="auto">
          <a:xfrm>
            <a:off x="3761036" y="1761640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Multiply 9"/>
          <p:cNvSpPr/>
          <p:nvPr/>
        </p:nvSpPr>
        <p:spPr bwMode="auto">
          <a:xfrm>
            <a:off x="5387429" y="1626129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Multiply 10"/>
          <p:cNvSpPr/>
          <p:nvPr/>
        </p:nvSpPr>
        <p:spPr bwMode="auto">
          <a:xfrm>
            <a:off x="7013823" y="1490618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" name="Multiply 11"/>
          <p:cNvSpPr/>
          <p:nvPr/>
        </p:nvSpPr>
        <p:spPr bwMode="auto">
          <a:xfrm>
            <a:off x="6200626" y="3387769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Multiply 12"/>
          <p:cNvSpPr/>
          <p:nvPr/>
        </p:nvSpPr>
        <p:spPr bwMode="auto">
          <a:xfrm>
            <a:off x="7827020" y="3252258"/>
            <a:ext cx="508248" cy="813065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28669" y="2574704"/>
            <a:ext cx="132144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</a:rPr>
              <a:t>TBC2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02276" y="2710215"/>
            <a:ext cx="132144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</a:rPr>
              <a:t>CL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>
            <a:spLocks noChangeArrowheads="1"/>
          </p:cNvSpPr>
          <p:nvPr/>
        </p:nvSpPr>
        <p:spPr bwMode="ltGray">
          <a:xfrm>
            <a:off x="-17888" y="0"/>
            <a:ext cx="13029038" cy="9756775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  <a:round/>
            <a:headEnd/>
            <a:tailEnd/>
          </a:ln>
        </p:spPr>
        <p:txBody>
          <a:bodyPr lIns="91362" tIns="45678" rIns="91362" bIns="45678">
            <a:prstTxWarp prst="textNoShape">
              <a:avLst/>
            </a:prstTxWarp>
          </a:bodyPr>
          <a:lstStyle/>
          <a:p>
            <a:pPr algn="ctr" defTabSz="912813" rtl="0" fontAlgn="base">
              <a:spcBef>
                <a:spcPct val="0"/>
              </a:spcBef>
              <a:spcAft>
                <a:spcPct val="0"/>
              </a:spcAft>
            </a:pPr>
            <a:endParaRPr lang="en-US" sz="3100" kern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Linework Code Set – Universal F2F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06598" y="1897151"/>
            <a:ext cx="11689705" cy="7283704"/>
          </a:xfrm>
        </p:spPr>
        <p:txBody>
          <a:bodyPr/>
          <a:lstStyle/>
          <a:p>
            <a:r>
              <a:rPr lang="en-US" dirty="0" smtClean="0"/>
              <a:t>TBC1 B</a:t>
            </a:r>
          </a:p>
          <a:p>
            <a:r>
              <a:rPr lang="en-US" dirty="0" smtClean="0"/>
              <a:t>CL B</a:t>
            </a:r>
          </a:p>
          <a:p>
            <a:r>
              <a:rPr lang="en-US" dirty="0" smtClean="0"/>
              <a:t>TBC2 B</a:t>
            </a:r>
          </a:p>
          <a:p>
            <a:r>
              <a:rPr lang="en-US" dirty="0" smtClean="0"/>
              <a:t>TBC2</a:t>
            </a:r>
          </a:p>
          <a:p>
            <a:r>
              <a:rPr lang="en-US" dirty="0" smtClean="0"/>
              <a:t>CL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TBC1</a:t>
            </a:r>
          </a:p>
        </p:txBody>
      </p:sp>
      <p:cxnSp>
        <p:nvCxnSpPr>
          <p:cNvPr id="38916" name="Straight Connector 6"/>
          <p:cNvCxnSpPr>
            <a:cxnSpLocks noChangeShapeType="1"/>
          </p:cNvCxnSpPr>
          <p:nvPr/>
        </p:nvCxnSpPr>
        <p:spPr bwMode="auto">
          <a:xfrm rot="16200000" flipH="1">
            <a:off x="5167332" y="2456058"/>
            <a:ext cx="1761640" cy="914846"/>
          </a:xfrm>
          <a:prstGeom prst="line">
            <a:avLst/>
          </a:prstGeom>
          <a:noFill/>
          <a:ln w="69850" algn="ctr">
            <a:solidFill>
              <a:srgbClr val="FF3300"/>
            </a:solidFill>
            <a:prstDash val="lgDashDot"/>
            <a:round/>
            <a:headEnd/>
            <a:tailEnd/>
          </a:ln>
        </p:spPr>
      </p:cxnSp>
      <p:cxnSp>
        <p:nvCxnSpPr>
          <p:cNvPr id="38917" name="Straight Connector 7"/>
          <p:cNvCxnSpPr>
            <a:cxnSpLocks noChangeShapeType="1"/>
          </p:cNvCxnSpPr>
          <p:nvPr/>
        </p:nvCxnSpPr>
        <p:spPr bwMode="auto">
          <a:xfrm rot="16200000" flipH="1">
            <a:off x="6793726" y="2320548"/>
            <a:ext cx="1761640" cy="914846"/>
          </a:xfrm>
          <a:prstGeom prst="line">
            <a:avLst/>
          </a:prstGeom>
          <a:noFill/>
          <a:ln w="69850" algn="ctr">
            <a:solidFill>
              <a:srgbClr val="FFFF00"/>
            </a:solidFill>
            <a:round/>
            <a:headEnd/>
            <a:tailEnd/>
          </a:ln>
        </p:spPr>
      </p:cxnSp>
      <p:sp>
        <p:nvSpPr>
          <p:cNvPr id="9" name="Multiply 8"/>
          <p:cNvSpPr/>
          <p:nvPr/>
        </p:nvSpPr>
        <p:spPr bwMode="auto">
          <a:xfrm>
            <a:off x="3761036" y="1761640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Multiply 9"/>
          <p:cNvSpPr/>
          <p:nvPr/>
        </p:nvSpPr>
        <p:spPr bwMode="auto">
          <a:xfrm>
            <a:off x="5387429" y="1626129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Multiply 10"/>
          <p:cNvSpPr/>
          <p:nvPr/>
        </p:nvSpPr>
        <p:spPr bwMode="auto">
          <a:xfrm>
            <a:off x="7013823" y="1490618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" name="Multiply 11"/>
          <p:cNvSpPr/>
          <p:nvPr/>
        </p:nvSpPr>
        <p:spPr bwMode="auto">
          <a:xfrm>
            <a:off x="4675882" y="3658791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Multiply 12"/>
          <p:cNvSpPr/>
          <p:nvPr/>
        </p:nvSpPr>
        <p:spPr bwMode="auto">
          <a:xfrm>
            <a:off x="6200626" y="3387769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Multiply 13"/>
          <p:cNvSpPr/>
          <p:nvPr/>
        </p:nvSpPr>
        <p:spPr bwMode="auto">
          <a:xfrm>
            <a:off x="7928670" y="3387769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8669" y="2574704"/>
            <a:ext cx="132144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</a:rPr>
              <a:t>TBC2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0626" y="2845726"/>
            <a:ext cx="132144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</a:rPr>
              <a:t>CL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-17888" y="0"/>
            <a:ext cx="13029038" cy="9756775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  <a:round/>
            <a:headEnd/>
            <a:tailEnd/>
          </a:ln>
        </p:spPr>
        <p:txBody>
          <a:bodyPr lIns="91362" tIns="45678" rIns="91362" bIns="45678">
            <a:prstTxWarp prst="textNoShape">
              <a:avLst/>
            </a:prstTxWarp>
          </a:bodyPr>
          <a:lstStyle/>
          <a:p>
            <a:pPr algn="ctr" defTabSz="912813" rtl="0" fontAlgn="base">
              <a:spcBef>
                <a:spcPct val="0"/>
              </a:spcBef>
              <a:spcAft>
                <a:spcPct val="0"/>
              </a:spcAft>
            </a:pPr>
            <a:endParaRPr lang="en-US" sz="3100" kern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754187"/>
            <a:ext cx="8915400" cy="6699250"/>
          </a:xfrm>
        </p:spPr>
        <p:txBody>
          <a:bodyPr/>
          <a:lstStyle/>
          <a:p>
            <a:pPr>
              <a:buClr>
                <a:schemeClr val="bg1"/>
              </a:buClr>
              <a:buNone/>
            </a:pPr>
            <a:r>
              <a:rPr lang="en-US" sz="3600" b="1" dirty="0" smtClean="0">
                <a:solidFill>
                  <a:schemeClr val="accent2"/>
                </a:solidFill>
              </a:rPr>
              <a:t>Shawn Herring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1000" dirty="0" smtClean="0">
              <a:solidFill>
                <a:schemeClr val="tx1"/>
              </a:solidFill>
            </a:endParaRPr>
          </a:p>
          <a:p>
            <a:pPr marL="231775" lvl="2" indent="-231775">
              <a:defRPr/>
            </a:pPr>
            <a:r>
              <a:rPr lang="en-US" sz="2800" dirty="0">
                <a:solidFill>
                  <a:srgbClr val="FF0000"/>
                </a:solidFill>
                <a:cs typeface="ＭＳ Ｐゴシック" charset="-128"/>
              </a:rPr>
              <a:t>9 years in Civil Engineering Community</a:t>
            </a:r>
          </a:p>
          <a:p>
            <a:pPr lvl="2">
              <a:defRPr/>
            </a:pPr>
            <a:r>
              <a:rPr lang="en-US" sz="1200" dirty="0"/>
              <a:t>Drafter/Designer</a:t>
            </a:r>
          </a:p>
          <a:p>
            <a:pPr lvl="2">
              <a:defRPr/>
            </a:pPr>
            <a:r>
              <a:rPr lang="en-US" sz="1200" dirty="0"/>
              <a:t>CADD Manger</a:t>
            </a:r>
          </a:p>
          <a:p>
            <a:pPr lvl="2">
              <a:defRPr/>
            </a:pPr>
            <a:r>
              <a:rPr lang="en-US" sz="1200" dirty="0"/>
              <a:t>Project Manager</a:t>
            </a:r>
          </a:p>
          <a:p>
            <a:pPr lvl="2">
              <a:defRPr/>
            </a:pPr>
            <a:r>
              <a:rPr lang="en-US" sz="1200" dirty="0"/>
              <a:t>Civil Engineer</a:t>
            </a:r>
          </a:p>
          <a:p>
            <a:pPr marL="231775" lvl="2" indent="-231775">
              <a:defRPr/>
            </a:pPr>
            <a:endParaRPr lang="en-US" sz="1400" dirty="0">
              <a:solidFill>
                <a:srgbClr val="FF0000"/>
              </a:solidFill>
              <a:cs typeface="ＭＳ Ｐゴシック" charset="-128"/>
            </a:endParaRPr>
          </a:p>
          <a:p>
            <a:pPr marL="231775" lvl="2" indent="-231775">
              <a:defRPr/>
            </a:pPr>
            <a:r>
              <a:rPr lang="en-US" sz="2800" dirty="0">
                <a:solidFill>
                  <a:srgbClr val="FF0000"/>
                </a:solidFill>
                <a:cs typeface="ＭＳ Ｐゴシック" charset="-128"/>
              </a:rPr>
              <a:t>3+ Years with Autodesk Reseller</a:t>
            </a:r>
          </a:p>
          <a:p>
            <a:pPr lvl="2">
              <a:defRPr/>
            </a:pPr>
            <a:r>
              <a:rPr lang="en-US" sz="1200" dirty="0"/>
              <a:t>Teach and Support Civil 3D, Map 3D, SSA and AutoCAD</a:t>
            </a:r>
          </a:p>
          <a:p>
            <a:pPr lvl="2">
              <a:defRPr/>
            </a:pPr>
            <a:r>
              <a:rPr lang="en-US" sz="1200" dirty="0"/>
              <a:t>Civil 3D Certified Professional Since 2007</a:t>
            </a:r>
          </a:p>
          <a:p>
            <a:pPr lvl="2">
              <a:defRPr/>
            </a:pPr>
            <a:r>
              <a:rPr lang="en-US" sz="1200" dirty="0"/>
              <a:t>Speak at numerous User Groups across the country</a:t>
            </a:r>
          </a:p>
          <a:p>
            <a:pPr lvl="2">
              <a:defRPr/>
            </a:pPr>
            <a:r>
              <a:rPr lang="en-US" sz="1200" dirty="0"/>
              <a:t>Manage Support/Training Staff</a:t>
            </a:r>
          </a:p>
          <a:p>
            <a:pPr lvl="2">
              <a:defRPr/>
            </a:pPr>
            <a:r>
              <a:rPr lang="en-US" sz="1200" dirty="0"/>
              <a:t>Multiple Social Media </a:t>
            </a:r>
            <a:r>
              <a:rPr lang="en-US" sz="1200" dirty="0" smtClean="0"/>
              <a:t>Sites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None/>
            </a:pPr>
            <a:r>
              <a:rPr lang="en-US" sz="3600" b="1" dirty="0">
                <a:solidFill>
                  <a:schemeClr val="accent2"/>
                </a:solidFill>
              </a:rPr>
              <a:t>Jason Jenkins, PLS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sz="900" dirty="0">
              <a:solidFill>
                <a:schemeClr val="tx1"/>
              </a:solidFill>
            </a:endParaRPr>
          </a:p>
          <a:p>
            <a:r>
              <a:rPr lang="en-US" sz="2000" dirty="0"/>
              <a:t>Jason is a Professional Land Surveyor, Licensed in the State of Utah. He has 19 years’ experience in surveying and land planning, with a strong background in Civil Engineering.  He was the Chief Designer and CAD Manager for an engineering firm for 9 years and has owned his own surveying firm for the last 10 years. Jason is the most recent addition to the ProSoft staff and will be a valuable asset to the civil engineering and surveying community.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775" y="5713455"/>
            <a:ext cx="2898774" cy="374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"/>
          <p:cNvSpPr>
            <a:spLocks noChangeArrowheads="1"/>
          </p:cNvSpPr>
          <p:nvPr/>
        </p:nvSpPr>
        <p:spPr bwMode="ltGray">
          <a:xfrm>
            <a:off x="-17888" y="0"/>
            <a:ext cx="13029038" cy="9756775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  <a:round/>
            <a:headEnd/>
            <a:tailEnd/>
          </a:ln>
        </p:spPr>
        <p:txBody>
          <a:bodyPr lIns="91362" tIns="45678" rIns="91362" bIns="45678">
            <a:prstTxWarp prst="textNoShape">
              <a:avLst/>
            </a:prstTxWarp>
          </a:bodyPr>
          <a:lstStyle/>
          <a:p>
            <a:pPr algn="ctr" defTabSz="912813" rtl="0" fontAlgn="base">
              <a:spcBef>
                <a:spcPct val="0"/>
              </a:spcBef>
              <a:spcAft>
                <a:spcPct val="0"/>
              </a:spcAft>
            </a:pPr>
            <a:endParaRPr lang="en-US" sz="3100" kern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Linework Code Set – Universal F2F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06598" y="1897151"/>
            <a:ext cx="11689705" cy="7283704"/>
          </a:xfrm>
        </p:spPr>
        <p:txBody>
          <a:bodyPr/>
          <a:lstStyle/>
          <a:p>
            <a:r>
              <a:rPr lang="en-US" smtClean="0"/>
              <a:t>TBC1 B</a:t>
            </a:r>
          </a:p>
          <a:p>
            <a:r>
              <a:rPr lang="en-US" smtClean="0"/>
              <a:t>CL B</a:t>
            </a:r>
          </a:p>
          <a:p>
            <a:r>
              <a:rPr lang="en-US" smtClean="0"/>
              <a:t>TBC2 B</a:t>
            </a:r>
          </a:p>
          <a:p>
            <a:r>
              <a:rPr lang="en-US" smtClean="0"/>
              <a:t>TBC2</a:t>
            </a:r>
          </a:p>
          <a:p>
            <a:r>
              <a:rPr lang="en-US" smtClean="0"/>
              <a:t>CL</a:t>
            </a:r>
          </a:p>
          <a:p>
            <a:r>
              <a:rPr lang="en-US" b="1" smtClean="0"/>
              <a:t>TBC1</a:t>
            </a:r>
          </a:p>
        </p:txBody>
      </p:sp>
      <p:cxnSp>
        <p:nvCxnSpPr>
          <p:cNvPr id="39940" name="Straight Connector 4"/>
          <p:cNvCxnSpPr>
            <a:cxnSpLocks noChangeShapeType="1"/>
          </p:cNvCxnSpPr>
          <p:nvPr/>
        </p:nvCxnSpPr>
        <p:spPr bwMode="auto">
          <a:xfrm rot="16200000" flipH="1">
            <a:off x="3540938" y="2591569"/>
            <a:ext cx="1761640" cy="914846"/>
          </a:xfrm>
          <a:prstGeom prst="line">
            <a:avLst/>
          </a:prstGeom>
          <a:noFill/>
          <a:ln w="69850" algn="ctr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39941" name="Straight Connector 6"/>
          <p:cNvCxnSpPr>
            <a:cxnSpLocks noChangeShapeType="1"/>
          </p:cNvCxnSpPr>
          <p:nvPr/>
        </p:nvCxnSpPr>
        <p:spPr bwMode="auto">
          <a:xfrm rot="16200000" flipH="1">
            <a:off x="5167332" y="2456058"/>
            <a:ext cx="1761640" cy="914846"/>
          </a:xfrm>
          <a:prstGeom prst="line">
            <a:avLst/>
          </a:prstGeom>
          <a:noFill/>
          <a:ln w="69850" algn="ctr">
            <a:solidFill>
              <a:srgbClr val="FF3300"/>
            </a:solidFill>
            <a:prstDash val="lgDashDot"/>
            <a:round/>
            <a:headEnd/>
            <a:tailEnd/>
          </a:ln>
        </p:spPr>
      </p:cxnSp>
      <p:cxnSp>
        <p:nvCxnSpPr>
          <p:cNvPr id="39942" name="Straight Connector 7"/>
          <p:cNvCxnSpPr>
            <a:cxnSpLocks noChangeShapeType="1"/>
          </p:cNvCxnSpPr>
          <p:nvPr/>
        </p:nvCxnSpPr>
        <p:spPr bwMode="auto">
          <a:xfrm rot="16200000" flipH="1">
            <a:off x="6793726" y="2320548"/>
            <a:ext cx="1761640" cy="914846"/>
          </a:xfrm>
          <a:prstGeom prst="line">
            <a:avLst/>
          </a:prstGeom>
          <a:noFill/>
          <a:ln w="69850" algn="ctr">
            <a:solidFill>
              <a:srgbClr val="FFFF00"/>
            </a:solidFill>
            <a:round/>
            <a:headEnd/>
            <a:tailEnd/>
          </a:ln>
        </p:spPr>
      </p:cxnSp>
      <p:sp>
        <p:nvSpPr>
          <p:cNvPr id="9" name="Multiply 8"/>
          <p:cNvSpPr/>
          <p:nvPr/>
        </p:nvSpPr>
        <p:spPr bwMode="auto">
          <a:xfrm>
            <a:off x="3761036" y="1761640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Multiply 9"/>
          <p:cNvSpPr/>
          <p:nvPr/>
        </p:nvSpPr>
        <p:spPr bwMode="auto">
          <a:xfrm>
            <a:off x="5387429" y="1626129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Multiply 10"/>
          <p:cNvSpPr/>
          <p:nvPr/>
        </p:nvSpPr>
        <p:spPr bwMode="auto">
          <a:xfrm>
            <a:off x="7013823" y="1490618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" name="Multiply 11"/>
          <p:cNvSpPr/>
          <p:nvPr/>
        </p:nvSpPr>
        <p:spPr bwMode="auto">
          <a:xfrm>
            <a:off x="4675882" y="3658791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Multiply 12"/>
          <p:cNvSpPr/>
          <p:nvPr/>
        </p:nvSpPr>
        <p:spPr bwMode="auto">
          <a:xfrm>
            <a:off x="6200626" y="3387769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Multiply 13"/>
          <p:cNvSpPr/>
          <p:nvPr/>
        </p:nvSpPr>
        <p:spPr bwMode="auto">
          <a:xfrm>
            <a:off x="7928670" y="3387769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8669" y="2574704"/>
            <a:ext cx="132144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</a:rPr>
              <a:t>TBC2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0626" y="2845726"/>
            <a:ext cx="132144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</a:rPr>
              <a:t>CL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75882" y="3116747"/>
            <a:ext cx="132144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</a:rPr>
              <a:t>TBC1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"/>
          <p:cNvSpPr>
            <a:spLocks noChangeArrowheads="1"/>
          </p:cNvSpPr>
          <p:nvPr/>
        </p:nvSpPr>
        <p:spPr bwMode="ltGray">
          <a:xfrm>
            <a:off x="-17888" y="0"/>
            <a:ext cx="13029038" cy="9756775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  <a:round/>
            <a:headEnd/>
            <a:tailEnd/>
          </a:ln>
        </p:spPr>
        <p:txBody>
          <a:bodyPr lIns="91362" tIns="45678" rIns="91362" bIns="45678">
            <a:prstTxWarp prst="textNoShape">
              <a:avLst/>
            </a:prstTxWarp>
          </a:bodyPr>
          <a:lstStyle/>
          <a:p>
            <a:pPr algn="ctr" defTabSz="912813" rtl="0" fontAlgn="base">
              <a:spcBef>
                <a:spcPct val="0"/>
              </a:spcBef>
              <a:spcAft>
                <a:spcPct val="0"/>
              </a:spcAft>
            </a:pPr>
            <a:endParaRPr lang="en-US" sz="3100" kern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Linework Code Set – Universal F2F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508248" y="2032662"/>
            <a:ext cx="11689705" cy="7283704"/>
          </a:xfrm>
        </p:spPr>
        <p:txBody>
          <a:bodyPr/>
          <a:lstStyle/>
          <a:p>
            <a:r>
              <a:rPr lang="en-US" dirty="0" smtClean="0"/>
              <a:t>TBC1 B</a:t>
            </a:r>
          </a:p>
          <a:p>
            <a:r>
              <a:rPr lang="en-US" dirty="0" smtClean="0"/>
              <a:t>CL B</a:t>
            </a:r>
          </a:p>
          <a:p>
            <a:r>
              <a:rPr lang="en-US" dirty="0" smtClean="0"/>
              <a:t>TBC2 B</a:t>
            </a:r>
          </a:p>
          <a:p>
            <a:r>
              <a:rPr lang="en-US" dirty="0" smtClean="0"/>
              <a:t>TBC2</a:t>
            </a:r>
          </a:p>
          <a:p>
            <a:r>
              <a:rPr lang="en-US" dirty="0" smtClean="0"/>
              <a:t>CL</a:t>
            </a:r>
          </a:p>
          <a:p>
            <a:r>
              <a:rPr lang="en-US" dirty="0" smtClean="0"/>
              <a:t>TBC1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TBC1 E</a:t>
            </a:r>
          </a:p>
        </p:txBody>
      </p:sp>
      <p:cxnSp>
        <p:nvCxnSpPr>
          <p:cNvPr id="40964" name="Straight Connector 4"/>
          <p:cNvCxnSpPr>
            <a:cxnSpLocks noChangeShapeType="1"/>
          </p:cNvCxnSpPr>
          <p:nvPr/>
        </p:nvCxnSpPr>
        <p:spPr bwMode="auto">
          <a:xfrm rot="16200000" flipH="1">
            <a:off x="3540938" y="2591569"/>
            <a:ext cx="1761640" cy="914846"/>
          </a:xfrm>
          <a:prstGeom prst="line">
            <a:avLst/>
          </a:prstGeom>
          <a:noFill/>
          <a:ln w="69850" algn="ctr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40965" name="Straight Connector 6"/>
          <p:cNvCxnSpPr>
            <a:cxnSpLocks noChangeShapeType="1"/>
          </p:cNvCxnSpPr>
          <p:nvPr/>
        </p:nvCxnSpPr>
        <p:spPr bwMode="auto">
          <a:xfrm rot="16200000" flipH="1">
            <a:off x="5167332" y="2456058"/>
            <a:ext cx="1761640" cy="914846"/>
          </a:xfrm>
          <a:prstGeom prst="line">
            <a:avLst/>
          </a:prstGeom>
          <a:noFill/>
          <a:ln w="69850" algn="ctr">
            <a:solidFill>
              <a:srgbClr val="FF3300"/>
            </a:solidFill>
            <a:prstDash val="lgDashDot"/>
            <a:round/>
            <a:headEnd/>
            <a:tailEnd/>
          </a:ln>
        </p:spPr>
      </p:cxnSp>
      <p:cxnSp>
        <p:nvCxnSpPr>
          <p:cNvPr id="40966" name="Straight Connector 7"/>
          <p:cNvCxnSpPr>
            <a:cxnSpLocks noChangeShapeType="1"/>
          </p:cNvCxnSpPr>
          <p:nvPr/>
        </p:nvCxnSpPr>
        <p:spPr bwMode="auto">
          <a:xfrm rot="16200000" flipH="1">
            <a:off x="6793726" y="2320548"/>
            <a:ext cx="1761640" cy="914846"/>
          </a:xfrm>
          <a:prstGeom prst="line">
            <a:avLst/>
          </a:prstGeom>
          <a:noFill/>
          <a:ln w="69850" algn="ctr">
            <a:solidFill>
              <a:srgbClr val="FFFF00"/>
            </a:solidFill>
            <a:round/>
            <a:headEnd/>
            <a:tailEnd/>
          </a:ln>
        </p:spPr>
      </p:cxnSp>
      <p:sp>
        <p:nvSpPr>
          <p:cNvPr id="9" name="Multiply 8"/>
          <p:cNvSpPr/>
          <p:nvPr/>
        </p:nvSpPr>
        <p:spPr bwMode="auto">
          <a:xfrm>
            <a:off x="3761036" y="1761640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Multiply 9"/>
          <p:cNvSpPr/>
          <p:nvPr/>
        </p:nvSpPr>
        <p:spPr bwMode="auto">
          <a:xfrm>
            <a:off x="5387429" y="1626129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Multiply 10"/>
          <p:cNvSpPr/>
          <p:nvPr/>
        </p:nvSpPr>
        <p:spPr bwMode="auto">
          <a:xfrm>
            <a:off x="7013823" y="1490618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Multiply 12"/>
          <p:cNvSpPr/>
          <p:nvPr/>
        </p:nvSpPr>
        <p:spPr bwMode="auto">
          <a:xfrm>
            <a:off x="6200626" y="3387769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Multiply 13"/>
          <p:cNvSpPr/>
          <p:nvPr/>
        </p:nvSpPr>
        <p:spPr bwMode="auto">
          <a:xfrm>
            <a:off x="7928670" y="3387769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8669" y="2574704"/>
            <a:ext cx="132144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</a:rPr>
              <a:t>TBC2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0626" y="2845726"/>
            <a:ext cx="132144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</a:rPr>
              <a:t>CL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75882" y="3116747"/>
            <a:ext cx="132144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</a:rPr>
              <a:t>TBC1</a:t>
            </a:r>
          </a:p>
        </p:txBody>
      </p:sp>
      <p:sp>
        <p:nvSpPr>
          <p:cNvPr id="20" name="Multiply 19"/>
          <p:cNvSpPr/>
          <p:nvPr/>
        </p:nvSpPr>
        <p:spPr bwMode="auto">
          <a:xfrm>
            <a:off x="6912173" y="7859624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" name="Multiply 11"/>
          <p:cNvSpPr/>
          <p:nvPr/>
        </p:nvSpPr>
        <p:spPr bwMode="auto">
          <a:xfrm>
            <a:off x="4675882" y="3658791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"/>
          <p:cNvSpPr>
            <a:spLocks noChangeArrowheads="1"/>
          </p:cNvSpPr>
          <p:nvPr/>
        </p:nvSpPr>
        <p:spPr bwMode="ltGray">
          <a:xfrm>
            <a:off x="-17888" y="0"/>
            <a:ext cx="13029038" cy="9756775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  <a:round/>
            <a:headEnd/>
            <a:tailEnd/>
          </a:ln>
        </p:spPr>
        <p:txBody>
          <a:bodyPr lIns="91362" tIns="45678" rIns="91362" bIns="45678">
            <a:prstTxWarp prst="textNoShape">
              <a:avLst/>
            </a:prstTxWarp>
          </a:bodyPr>
          <a:lstStyle/>
          <a:p>
            <a:pPr algn="ctr" defTabSz="912813" rtl="0" fontAlgn="base">
              <a:spcBef>
                <a:spcPct val="0"/>
              </a:spcBef>
              <a:spcAft>
                <a:spcPct val="0"/>
              </a:spcAft>
            </a:pPr>
            <a:endParaRPr lang="en-US" sz="3100" kern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Linework Code Set – Universal F2F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508248" y="2032662"/>
            <a:ext cx="11689705" cy="7283704"/>
          </a:xfrm>
        </p:spPr>
        <p:txBody>
          <a:bodyPr/>
          <a:lstStyle/>
          <a:p>
            <a:r>
              <a:rPr lang="en-US" smtClean="0"/>
              <a:t>TBC1 B</a:t>
            </a:r>
          </a:p>
          <a:p>
            <a:r>
              <a:rPr lang="en-US" smtClean="0"/>
              <a:t>CL B</a:t>
            </a:r>
          </a:p>
          <a:p>
            <a:r>
              <a:rPr lang="en-US" smtClean="0"/>
              <a:t>TBC2 B</a:t>
            </a:r>
          </a:p>
          <a:p>
            <a:r>
              <a:rPr lang="en-US" smtClean="0"/>
              <a:t>TBC2</a:t>
            </a:r>
          </a:p>
          <a:p>
            <a:r>
              <a:rPr lang="en-US" smtClean="0"/>
              <a:t>CL</a:t>
            </a:r>
          </a:p>
          <a:p>
            <a:r>
              <a:rPr lang="en-US" smtClean="0"/>
              <a:t>TBC1</a:t>
            </a:r>
          </a:p>
          <a:p>
            <a:r>
              <a:rPr lang="en-US" b="1" smtClean="0"/>
              <a:t>TBC1 E</a:t>
            </a:r>
          </a:p>
        </p:txBody>
      </p:sp>
      <p:cxnSp>
        <p:nvCxnSpPr>
          <p:cNvPr id="41988" name="Straight Connector 4"/>
          <p:cNvCxnSpPr>
            <a:cxnSpLocks noChangeShapeType="1"/>
          </p:cNvCxnSpPr>
          <p:nvPr/>
        </p:nvCxnSpPr>
        <p:spPr bwMode="auto">
          <a:xfrm rot="16200000" flipH="1">
            <a:off x="3540938" y="2591569"/>
            <a:ext cx="1761640" cy="914846"/>
          </a:xfrm>
          <a:prstGeom prst="line">
            <a:avLst/>
          </a:prstGeom>
          <a:noFill/>
          <a:ln w="69850" algn="ctr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41989" name="Straight Connector 6"/>
          <p:cNvCxnSpPr>
            <a:cxnSpLocks noChangeShapeType="1"/>
          </p:cNvCxnSpPr>
          <p:nvPr/>
        </p:nvCxnSpPr>
        <p:spPr bwMode="auto">
          <a:xfrm rot="16200000" flipH="1">
            <a:off x="5167332" y="2456058"/>
            <a:ext cx="1761640" cy="914846"/>
          </a:xfrm>
          <a:prstGeom prst="line">
            <a:avLst/>
          </a:prstGeom>
          <a:noFill/>
          <a:ln w="69850" algn="ctr">
            <a:solidFill>
              <a:srgbClr val="FF3300"/>
            </a:solidFill>
            <a:prstDash val="lgDashDot"/>
            <a:round/>
            <a:headEnd/>
            <a:tailEnd/>
          </a:ln>
        </p:spPr>
      </p:cxnSp>
      <p:cxnSp>
        <p:nvCxnSpPr>
          <p:cNvPr id="41990" name="Straight Connector 7"/>
          <p:cNvCxnSpPr>
            <a:cxnSpLocks noChangeShapeType="1"/>
          </p:cNvCxnSpPr>
          <p:nvPr/>
        </p:nvCxnSpPr>
        <p:spPr bwMode="auto">
          <a:xfrm rot="16200000" flipH="1">
            <a:off x="6793726" y="2320548"/>
            <a:ext cx="1761640" cy="914846"/>
          </a:xfrm>
          <a:prstGeom prst="line">
            <a:avLst/>
          </a:prstGeom>
          <a:noFill/>
          <a:ln w="69850" algn="ctr">
            <a:solidFill>
              <a:srgbClr val="FFFF00"/>
            </a:solidFill>
            <a:round/>
            <a:headEnd/>
            <a:tailEnd/>
          </a:ln>
        </p:spPr>
      </p:cxnSp>
      <p:sp>
        <p:nvSpPr>
          <p:cNvPr id="9" name="Multiply 8"/>
          <p:cNvSpPr/>
          <p:nvPr/>
        </p:nvSpPr>
        <p:spPr bwMode="auto">
          <a:xfrm>
            <a:off x="3761036" y="1761640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Multiply 9"/>
          <p:cNvSpPr/>
          <p:nvPr/>
        </p:nvSpPr>
        <p:spPr bwMode="auto">
          <a:xfrm>
            <a:off x="5387429" y="1626129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Multiply 10"/>
          <p:cNvSpPr/>
          <p:nvPr/>
        </p:nvSpPr>
        <p:spPr bwMode="auto">
          <a:xfrm>
            <a:off x="7013823" y="1490618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Multiply 12"/>
          <p:cNvSpPr/>
          <p:nvPr/>
        </p:nvSpPr>
        <p:spPr bwMode="auto">
          <a:xfrm>
            <a:off x="6200626" y="3387769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Multiply 13"/>
          <p:cNvSpPr/>
          <p:nvPr/>
        </p:nvSpPr>
        <p:spPr bwMode="auto">
          <a:xfrm>
            <a:off x="7928670" y="3387769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8669" y="2574704"/>
            <a:ext cx="132144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</a:rPr>
              <a:t>TBC2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0626" y="2845726"/>
            <a:ext cx="132144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</a:rPr>
              <a:t>CL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75882" y="3116747"/>
            <a:ext cx="132144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</a:rPr>
              <a:t>TBC1</a:t>
            </a:r>
          </a:p>
        </p:txBody>
      </p:sp>
      <p:cxnSp>
        <p:nvCxnSpPr>
          <p:cNvPr id="41999" name="Straight Connector 17"/>
          <p:cNvCxnSpPr>
            <a:cxnSpLocks noChangeShapeType="1"/>
            <a:endCxn id="20" idx="2"/>
          </p:cNvCxnSpPr>
          <p:nvPr/>
        </p:nvCxnSpPr>
        <p:spPr bwMode="auto">
          <a:xfrm rot="16200000" flipH="1">
            <a:off x="3984922" y="5061233"/>
            <a:ext cx="4309995" cy="2318176"/>
          </a:xfrm>
          <a:prstGeom prst="line">
            <a:avLst/>
          </a:prstGeom>
          <a:noFill/>
          <a:ln w="69850" algn="ctr">
            <a:solidFill>
              <a:srgbClr val="FFFF00"/>
            </a:solidFill>
            <a:round/>
            <a:headEnd/>
            <a:tailEnd/>
          </a:ln>
        </p:spPr>
      </p:cxnSp>
      <p:sp>
        <p:nvSpPr>
          <p:cNvPr id="20" name="Multiply 19"/>
          <p:cNvSpPr/>
          <p:nvPr/>
        </p:nvSpPr>
        <p:spPr bwMode="auto">
          <a:xfrm>
            <a:off x="6912173" y="7859624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" name="Multiply 11"/>
          <p:cNvSpPr/>
          <p:nvPr/>
        </p:nvSpPr>
        <p:spPr bwMode="auto">
          <a:xfrm>
            <a:off x="4675882" y="3658791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/>
          <p:cNvSpPr>
            <a:spLocks noChangeArrowheads="1"/>
          </p:cNvSpPr>
          <p:nvPr/>
        </p:nvSpPr>
        <p:spPr bwMode="ltGray">
          <a:xfrm>
            <a:off x="-17888" y="0"/>
            <a:ext cx="13029038" cy="9756775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  <a:round/>
            <a:headEnd/>
            <a:tailEnd/>
          </a:ln>
        </p:spPr>
        <p:txBody>
          <a:bodyPr lIns="91362" tIns="45678" rIns="91362" bIns="45678">
            <a:prstTxWarp prst="textNoShape">
              <a:avLst/>
            </a:prstTxWarp>
          </a:bodyPr>
          <a:lstStyle/>
          <a:p>
            <a:pPr algn="ctr" defTabSz="912813" rtl="0" fontAlgn="base">
              <a:spcBef>
                <a:spcPct val="0"/>
              </a:spcBef>
              <a:spcAft>
                <a:spcPct val="0"/>
              </a:spcAft>
            </a:pPr>
            <a:endParaRPr lang="en-US" sz="3100" kern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Linework Code Set – Universal F2F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508248" y="2032662"/>
            <a:ext cx="11689705" cy="7283704"/>
          </a:xfrm>
        </p:spPr>
        <p:txBody>
          <a:bodyPr/>
          <a:lstStyle/>
          <a:p>
            <a:r>
              <a:rPr lang="en-US" dirty="0" smtClean="0"/>
              <a:t>TBC1 B</a:t>
            </a:r>
          </a:p>
          <a:p>
            <a:r>
              <a:rPr lang="en-US" dirty="0" smtClean="0"/>
              <a:t>CL B</a:t>
            </a:r>
          </a:p>
          <a:p>
            <a:r>
              <a:rPr lang="en-US" dirty="0" smtClean="0"/>
              <a:t>TBC2 B</a:t>
            </a:r>
          </a:p>
          <a:p>
            <a:r>
              <a:rPr lang="en-US" dirty="0" smtClean="0"/>
              <a:t>TBC2</a:t>
            </a:r>
          </a:p>
          <a:p>
            <a:r>
              <a:rPr lang="en-US" dirty="0" smtClean="0"/>
              <a:t>CL</a:t>
            </a:r>
          </a:p>
          <a:p>
            <a:r>
              <a:rPr lang="en-US" dirty="0" smtClean="0"/>
              <a:t>TBC1</a:t>
            </a:r>
          </a:p>
          <a:p>
            <a:r>
              <a:rPr lang="en-US" dirty="0" smtClean="0"/>
              <a:t>TBC1 E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CL E</a:t>
            </a:r>
            <a:r>
              <a:rPr lang="en-US" dirty="0" smtClean="0"/>
              <a:t> </a:t>
            </a:r>
          </a:p>
        </p:txBody>
      </p:sp>
      <p:cxnSp>
        <p:nvCxnSpPr>
          <p:cNvPr id="43012" name="Straight Connector 4"/>
          <p:cNvCxnSpPr>
            <a:cxnSpLocks noChangeShapeType="1"/>
          </p:cNvCxnSpPr>
          <p:nvPr/>
        </p:nvCxnSpPr>
        <p:spPr bwMode="auto">
          <a:xfrm rot="16200000" flipH="1">
            <a:off x="3540938" y="2591569"/>
            <a:ext cx="1761640" cy="914846"/>
          </a:xfrm>
          <a:prstGeom prst="line">
            <a:avLst/>
          </a:prstGeom>
          <a:noFill/>
          <a:ln w="69850" algn="ctr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43013" name="Straight Connector 6"/>
          <p:cNvCxnSpPr>
            <a:cxnSpLocks noChangeShapeType="1"/>
          </p:cNvCxnSpPr>
          <p:nvPr/>
        </p:nvCxnSpPr>
        <p:spPr bwMode="auto">
          <a:xfrm rot="16200000" flipH="1">
            <a:off x="5167332" y="2456058"/>
            <a:ext cx="1761640" cy="914846"/>
          </a:xfrm>
          <a:prstGeom prst="line">
            <a:avLst/>
          </a:prstGeom>
          <a:noFill/>
          <a:ln w="69850" algn="ctr">
            <a:solidFill>
              <a:srgbClr val="FF3300"/>
            </a:solidFill>
            <a:prstDash val="lgDashDot"/>
            <a:round/>
            <a:headEnd/>
            <a:tailEnd/>
          </a:ln>
        </p:spPr>
      </p:cxnSp>
      <p:cxnSp>
        <p:nvCxnSpPr>
          <p:cNvPr id="43014" name="Straight Connector 7"/>
          <p:cNvCxnSpPr>
            <a:cxnSpLocks noChangeShapeType="1"/>
          </p:cNvCxnSpPr>
          <p:nvPr/>
        </p:nvCxnSpPr>
        <p:spPr bwMode="auto">
          <a:xfrm rot="16200000" flipH="1">
            <a:off x="6793726" y="2320548"/>
            <a:ext cx="1761640" cy="914846"/>
          </a:xfrm>
          <a:prstGeom prst="line">
            <a:avLst/>
          </a:prstGeom>
          <a:noFill/>
          <a:ln w="69850" algn="ctr">
            <a:solidFill>
              <a:srgbClr val="FFFF00"/>
            </a:solidFill>
            <a:round/>
            <a:headEnd/>
            <a:tailEnd/>
          </a:ln>
        </p:spPr>
      </p:cxnSp>
      <p:sp>
        <p:nvSpPr>
          <p:cNvPr id="9" name="Multiply 8"/>
          <p:cNvSpPr/>
          <p:nvPr/>
        </p:nvSpPr>
        <p:spPr bwMode="auto">
          <a:xfrm>
            <a:off x="3761036" y="1761640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Multiply 9"/>
          <p:cNvSpPr/>
          <p:nvPr/>
        </p:nvSpPr>
        <p:spPr bwMode="auto">
          <a:xfrm>
            <a:off x="5387429" y="1626129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Multiply 10"/>
          <p:cNvSpPr/>
          <p:nvPr/>
        </p:nvSpPr>
        <p:spPr bwMode="auto">
          <a:xfrm>
            <a:off x="7013823" y="1490618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Multiply 13"/>
          <p:cNvSpPr/>
          <p:nvPr/>
        </p:nvSpPr>
        <p:spPr bwMode="auto">
          <a:xfrm>
            <a:off x="7928670" y="3387769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8669" y="2574704"/>
            <a:ext cx="132144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</a:rPr>
              <a:t>TBC2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0626" y="2845726"/>
            <a:ext cx="132144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</a:rPr>
              <a:t>CL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75882" y="3116747"/>
            <a:ext cx="132144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</a:rPr>
              <a:t>TBC1</a:t>
            </a:r>
          </a:p>
        </p:txBody>
      </p:sp>
      <p:cxnSp>
        <p:nvCxnSpPr>
          <p:cNvPr id="43022" name="Straight Connector 17"/>
          <p:cNvCxnSpPr>
            <a:cxnSpLocks noChangeShapeType="1"/>
          </p:cNvCxnSpPr>
          <p:nvPr/>
        </p:nvCxnSpPr>
        <p:spPr bwMode="auto">
          <a:xfrm rot="16200000" flipH="1">
            <a:off x="3984922" y="5061233"/>
            <a:ext cx="4309995" cy="2318176"/>
          </a:xfrm>
          <a:prstGeom prst="line">
            <a:avLst/>
          </a:prstGeom>
          <a:noFill/>
          <a:ln w="69850" algn="ctr">
            <a:solidFill>
              <a:srgbClr val="FFFF00"/>
            </a:solidFill>
            <a:round/>
            <a:headEnd/>
            <a:tailEnd/>
          </a:ln>
        </p:spPr>
      </p:cxnSp>
      <p:sp>
        <p:nvSpPr>
          <p:cNvPr id="20" name="Multiply 19"/>
          <p:cNvSpPr/>
          <p:nvPr/>
        </p:nvSpPr>
        <p:spPr bwMode="auto">
          <a:xfrm>
            <a:off x="7013823" y="7995135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Multiply 20"/>
          <p:cNvSpPr/>
          <p:nvPr/>
        </p:nvSpPr>
        <p:spPr bwMode="auto">
          <a:xfrm>
            <a:off x="8538567" y="7724113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" name="Multiply 11"/>
          <p:cNvSpPr/>
          <p:nvPr/>
        </p:nvSpPr>
        <p:spPr bwMode="auto">
          <a:xfrm>
            <a:off x="4675882" y="3658791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Multiply 12"/>
          <p:cNvSpPr/>
          <p:nvPr/>
        </p:nvSpPr>
        <p:spPr bwMode="auto">
          <a:xfrm>
            <a:off x="6200626" y="3387769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4"/>
          <p:cNvSpPr>
            <a:spLocks noChangeArrowheads="1"/>
          </p:cNvSpPr>
          <p:nvPr/>
        </p:nvSpPr>
        <p:spPr bwMode="ltGray">
          <a:xfrm>
            <a:off x="-17888" y="0"/>
            <a:ext cx="13029038" cy="9756775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  <a:round/>
            <a:headEnd/>
            <a:tailEnd/>
          </a:ln>
        </p:spPr>
        <p:txBody>
          <a:bodyPr lIns="91362" tIns="45678" rIns="91362" bIns="45678">
            <a:prstTxWarp prst="textNoShape">
              <a:avLst/>
            </a:prstTxWarp>
          </a:bodyPr>
          <a:lstStyle/>
          <a:p>
            <a:pPr algn="ctr" defTabSz="912813" rtl="0" fontAlgn="base">
              <a:spcBef>
                <a:spcPct val="0"/>
              </a:spcBef>
              <a:spcAft>
                <a:spcPct val="0"/>
              </a:spcAft>
            </a:pPr>
            <a:endParaRPr lang="en-US" sz="3100" kern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Linework Code Set – Universal F2F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508248" y="2032662"/>
            <a:ext cx="11689705" cy="7283704"/>
          </a:xfrm>
        </p:spPr>
        <p:txBody>
          <a:bodyPr/>
          <a:lstStyle/>
          <a:p>
            <a:r>
              <a:rPr lang="en-US" smtClean="0"/>
              <a:t>TBC1 B</a:t>
            </a:r>
          </a:p>
          <a:p>
            <a:r>
              <a:rPr lang="en-US" smtClean="0"/>
              <a:t>CL B</a:t>
            </a:r>
          </a:p>
          <a:p>
            <a:r>
              <a:rPr lang="en-US" smtClean="0"/>
              <a:t>TBC2 B</a:t>
            </a:r>
          </a:p>
          <a:p>
            <a:r>
              <a:rPr lang="en-US" smtClean="0"/>
              <a:t>TBC2</a:t>
            </a:r>
          </a:p>
          <a:p>
            <a:r>
              <a:rPr lang="en-US" smtClean="0"/>
              <a:t>CL</a:t>
            </a:r>
          </a:p>
          <a:p>
            <a:r>
              <a:rPr lang="en-US" smtClean="0"/>
              <a:t>TBC1</a:t>
            </a:r>
          </a:p>
          <a:p>
            <a:r>
              <a:rPr lang="en-US" smtClean="0"/>
              <a:t>TBC1 E</a:t>
            </a:r>
          </a:p>
          <a:p>
            <a:r>
              <a:rPr lang="en-US" b="1" smtClean="0"/>
              <a:t>CL E</a:t>
            </a:r>
            <a:r>
              <a:rPr lang="en-US" smtClean="0"/>
              <a:t> </a:t>
            </a:r>
          </a:p>
        </p:txBody>
      </p:sp>
      <p:cxnSp>
        <p:nvCxnSpPr>
          <p:cNvPr id="44036" name="Straight Connector 4"/>
          <p:cNvCxnSpPr>
            <a:cxnSpLocks noChangeShapeType="1"/>
          </p:cNvCxnSpPr>
          <p:nvPr/>
        </p:nvCxnSpPr>
        <p:spPr bwMode="auto">
          <a:xfrm rot="16200000" flipH="1">
            <a:off x="3540938" y="2591569"/>
            <a:ext cx="1761640" cy="914846"/>
          </a:xfrm>
          <a:prstGeom prst="line">
            <a:avLst/>
          </a:prstGeom>
          <a:noFill/>
          <a:ln w="69850" algn="ctr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44037" name="Straight Connector 6"/>
          <p:cNvCxnSpPr>
            <a:cxnSpLocks noChangeShapeType="1"/>
          </p:cNvCxnSpPr>
          <p:nvPr/>
        </p:nvCxnSpPr>
        <p:spPr bwMode="auto">
          <a:xfrm rot="16200000" flipH="1">
            <a:off x="5167332" y="2456058"/>
            <a:ext cx="1761640" cy="914846"/>
          </a:xfrm>
          <a:prstGeom prst="line">
            <a:avLst/>
          </a:prstGeom>
          <a:noFill/>
          <a:ln w="69850" algn="ctr">
            <a:solidFill>
              <a:srgbClr val="FF3300"/>
            </a:solidFill>
            <a:prstDash val="lgDashDot"/>
            <a:round/>
            <a:headEnd/>
            <a:tailEnd/>
          </a:ln>
        </p:spPr>
      </p:cxnSp>
      <p:cxnSp>
        <p:nvCxnSpPr>
          <p:cNvPr id="44038" name="Straight Connector 7"/>
          <p:cNvCxnSpPr>
            <a:cxnSpLocks noChangeShapeType="1"/>
          </p:cNvCxnSpPr>
          <p:nvPr/>
        </p:nvCxnSpPr>
        <p:spPr bwMode="auto">
          <a:xfrm rot="16200000" flipH="1">
            <a:off x="6793726" y="2320548"/>
            <a:ext cx="1761640" cy="914846"/>
          </a:xfrm>
          <a:prstGeom prst="line">
            <a:avLst/>
          </a:prstGeom>
          <a:noFill/>
          <a:ln w="69850" algn="ctr">
            <a:solidFill>
              <a:srgbClr val="FFFF00"/>
            </a:solidFill>
            <a:round/>
            <a:headEnd/>
            <a:tailEnd/>
          </a:ln>
        </p:spPr>
      </p:cxnSp>
      <p:sp>
        <p:nvSpPr>
          <p:cNvPr id="9" name="Multiply 8"/>
          <p:cNvSpPr/>
          <p:nvPr/>
        </p:nvSpPr>
        <p:spPr bwMode="auto">
          <a:xfrm>
            <a:off x="3761036" y="1761640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Multiply 9"/>
          <p:cNvSpPr/>
          <p:nvPr/>
        </p:nvSpPr>
        <p:spPr bwMode="auto">
          <a:xfrm>
            <a:off x="5387429" y="1626129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Multiply 10"/>
          <p:cNvSpPr/>
          <p:nvPr/>
        </p:nvSpPr>
        <p:spPr bwMode="auto">
          <a:xfrm>
            <a:off x="7013823" y="1490618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Multiply 13"/>
          <p:cNvSpPr/>
          <p:nvPr/>
        </p:nvSpPr>
        <p:spPr bwMode="auto">
          <a:xfrm>
            <a:off x="7928670" y="3387769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8669" y="2574704"/>
            <a:ext cx="132144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</a:rPr>
              <a:t>TBC2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0626" y="2845726"/>
            <a:ext cx="132144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</a:rPr>
              <a:t>CL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75882" y="3116747"/>
            <a:ext cx="132144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</a:rPr>
              <a:t>TBC1</a:t>
            </a:r>
          </a:p>
        </p:txBody>
      </p:sp>
      <p:cxnSp>
        <p:nvCxnSpPr>
          <p:cNvPr id="44046" name="Straight Connector 17"/>
          <p:cNvCxnSpPr>
            <a:cxnSpLocks noChangeShapeType="1"/>
          </p:cNvCxnSpPr>
          <p:nvPr/>
        </p:nvCxnSpPr>
        <p:spPr bwMode="auto">
          <a:xfrm rot="16200000" flipH="1">
            <a:off x="3984922" y="5061233"/>
            <a:ext cx="4309995" cy="2318176"/>
          </a:xfrm>
          <a:prstGeom prst="line">
            <a:avLst/>
          </a:prstGeom>
          <a:noFill/>
          <a:ln w="69850" algn="ctr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44047" name="Straight Connector 18"/>
          <p:cNvCxnSpPr>
            <a:cxnSpLocks noChangeShapeType="1"/>
          </p:cNvCxnSpPr>
          <p:nvPr/>
        </p:nvCxnSpPr>
        <p:spPr bwMode="auto">
          <a:xfrm rot="16200000" flipH="1">
            <a:off x="5509666" y="4790212"/>
            <a:ext cx="4309995" cy="2318176"/>
          </a:xfrm>
          <a:prstGeom prst="line">
            <a:avLst/>
          </a:prstGeom>
          <a:noFill/>
          <a:ln w="69850" algn="ctr">
            <a:solidFill>
              <a:srgbClr val="FF3300"/>
            </a:solidFill>
            <a:prstDash val="lgDashDot"/>
            <a:round/>
            <a:headEnd/>
            <a:tailEnd/>
          </a:ln>
        </p:spPr>
      </p:cxnSp>
      <p:sp>
        <p:nvSpPr>
          <p:cNvPr id="20" name="Multiply 19"/>
          <p:cNvSpPr/>
          <p:nvPr/>
        </p:nvSpPr>
        <p:spPr bwMode="auto">
          <a:xfrm>
            <a:off x="7013823" y="7995135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Multiply 20"/>
          <p:cNvSpPr/>
          <p:nvPr/>
        </p:nvSpPr>
        <p:spPr bwMode="auto">
          <a:xfrm>
            <a:off x="8538567" y="7724113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" name="Multiply 11"/>
          <p:cNvSpPr/>
          <p:nvPr/>
        </p:nvSpPr>
        <p:spPr bwMode="auto">
          <a:xfrm>
            <a:off x="4675882" y="3658791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Multiply 12"/>
          <p:cNvSpPr/>
          <p:nvPr/>
        </p:nvSpPr>
        <p:spPr bwMode="auto">
          <a:xfrm>
            <a:off x="6200626" y="3387769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4"/>
          <p:cNvSpPr>
            <a:spLocks noChangeArrowheads="1"/>
          </p:cNvSpPr>
          <p:nvPr/>
        </p:nvSpPr>
        <p:spPr bwMode="ltGray">
          <a:xfrm>
            <a:off x="-17888" y="0"/>
            <a:ext cx="13029038" cy="9756775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  <a:round/>
            <a:headEnd/>
            <a:tailEnd/>
          </a:ln>
        </p:spPr>
        <p:txBody>
          <a:bodyPr lIns="91362" tIns="45678" rIns="91362" bIns="45678">
            <a:prstTxWarp prst="textNoShape">
              <a:avLst/>
            </a:prstTxWarp>
          </a:bodyPr>
          <a:lstStyle/>
          <a:p>
            <a:pPr algn="ctr" defTabSz="912813" rtl="0" fontAlgn="base">
              <a:spcBef>
                <a:spcPct val="0"/>
              </a:spcBef>
              <a:spcAft>
                <a:spcPct val="0"/>
              </a:spcAft>
            </a:pPr>
            <a:endParaRPr lang="en-US" sz="3100" kern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Linework Code Set – Universal F2F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508248" y="2032662"/>
            <a:ext cx="11689705" cy="7283704"/>
          </a:xfrm>
        </p:spPr>
        <p:txBody>
          <a:bodyPr/>
          <a:lstStyle/>
          <a:p>
            <a:r>
              <a:rPr lang="en-US" dirty="0" smtClean="0"/>
              <a:t>TBC1 B</a:t>
            </a:r>
          </a:p>
          <a:p>
            <a:r>
              <a:rPr lang="en-US" dirty="0" smtClean="0"/>
              <a:t>CL B</a:t>
            </a:r>
          </a:p>
          <a:p>
            <a:r>
              <a:rPr lang="en-US" dirty="0" smtClean="0"/>
              <a:t>TBC2 B</a:t>
            </a:r>
          </a:p>
          <a:p>
            <a:r>
              <a:rPr lang="en-US" dirty="0" smtClean="0"/>
              <a:t>TBC2</a:t>
            </a:r>
          </a:p>
          <a:p>
            <a:r>
              <a:rPr lang="en-US" dirty="0" smtClean="0"/>
              <a:t>CL</a:t>
            </a:r>
          </a:p>
          <a:p>
            <a:r>
              <a:rPr lang="en-US" dirty="0" smtClean="0"/>
              <a:t>TBC1</a:t>
            </a:r>
          </a:p>
          <a:p>
            <a:r>
              <a:rPr lang="en-US" dirty="0" smtClean="0"/>
              <a:t>TBC1 E</a:t>
            </a:r>
          </a:p>
          <a:p>
            <a:r>
              <a:rPr lang="en-US" dirty="0" smtClean="0"/>
              <a:t>CL E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TBC2 E</a:t>
            </a:r>
            <a:r>
              <a:rPr lang="en-US" dirty="0" smtClean="0"/>
              <a:t> </a:t>
            </a:r>
          </a:p>
        </p:txBody>
      </p:sp>
      <p:cxnSp>
        <p:nvCxnSpPr>
          <p:cNvPr id="45060" name="Straight Connector 4"/>
          <p:cNvCxnSpPr>
            <a:cxnSpLocks noChangeShapeType="1"/>
          </p:cNvCxnSpPr>
          <p:nvPr/>
        </p:nvCxnSpPr>
        <p:spPr bwMode="auto">
          <a:xfrm rot="16200000" flipH="1">
            <a:off x="3540938" y="2591569"/>
            <a:ext cx="1761640" cy="914846"/>
          </a:xfrm>
          <a:prstGeom prst="line">
            <a:avLst/>
          </a:prstGeom>
          <a:noFill/>
          <a:ln w="69850" algn="ctr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45061" name="Straight Connector 6"/>
          <p:cNvCxnSpPr>
            <a:cxnSpLocks noChangeShapeType="1"/>
          </p:cNvCxnSpPr>
          <p:nvPr/>
        </p:nvCxnSpPr>
        <p:spPr bwMode="auto">
          <a:xfrm rot="16200000" flipH="1">
            <a:off x="5167332" y="2456058"/>
            <a:ext cx="1761640" cy="914846"/>
          </a:xfrm>
          <a:prstGeom prst="line">
            <a:avLst/>
          </a:prstGeom>
          <a:noFill/>
          <a:ln w="69850" algn="ctr">
            <a:solidFill>
              <a:srgbClr val="FF3300"/>
            </a:solidFill>
            <a:prstDash val="lgDashDot"/>
            <a:round/>
            <a:headEnd/>
            <a:tailEnd/>
          </a:ln>
        </p:spPr>
      </p:cxnSp>
      <p:cxnSp>
        <p:nvCxnSpPr>
          <p:cNvPr id="45062" name="Straight Connector 7"/>
          <p:cNvCxnSpPr>
            <a:cxnSpLocks noChangeShapeType="1"/>
          </p:cNvCxnSpPr>
          <p:nvPr/>
        </p:nvCxnSpPr>
        <p:spPr bwMode="auto">
          <a:xfrm rot="16200000" flipH="1">
            <a:off x="6793726" y="2320548"/>
            <a:ext cx="1761640" cy="914846"/>
          </a:xfrm>
          <a:prstGeom prst="line">
            <a:avLst/>
          </a:prstGeom>
          <a:noFill/>
          <a:ln w="69850" algn="ctr">
            <a:solidFill>
              <a:srgbClr val="FFFF00"/>
            </a:solidFill>
            <a:round/>
            <a:headEnd/>
            <a:tailEnd/>
          </a:ln>
        </p:spPr>
      </p:cxnSp>
      <p:sp>
        <p:nvSpPr>
          <p:cNvPr id="9" name="Multiply 8"/>
          <p:cNvSpPr/>
          <p:nvPr/>
        </p:nvSpPr>
        <p:spPr bwMode="auto">
          <a:xfrm>
            <a:off x="3761036" y="1761640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Multiply 9"/>
          <p:cNvSpPr/>
          <p:nvPr/>
        </p:nvSpPr>
        <p:spPr bwMode="auto">
          <a:xfrm>
            <a:off x="5387429" y="1626129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Multiply 10"/>
          <p:cNvSpPr/>
          <p:nvPr/>
        </p:nvSpPr>
        <p:spPr bwMode="auto">
          <a:xfrm>
            <a:off x="7013823" y="1490618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8669" y="2574704"/>
            <a:ext cx="132144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</a:rPr>
              <a:t>TBC2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0626" y="2845726"/>
            <a:ext cx="132144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</a:rPr>
              <a:t>CL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75882" y="3116747"/>
            <a:ext cx="132144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</a:rPr>
              <a:t>TBC1</a:t>
            </a:r>
          </a:p>
        </p:txBody>
      </p:sp>
      <p:cxnSp>
        <p:nvCxnSpPr>
          <p:cNvPr id="45069" name="Straight Connector 17"/>
          <p:cNvCxnSpPr>
            <a:cxnSpLocks noChangeShapeType="1"/>
          </p:cNvCxnSpPr>
          <p:nvPr/>
        </p:nvCxnSpPr>
        <p:spPr bwMode="auto">
          <a:xfrm rot="16200000" flipH="1">
            <a:off x="3984922" y="5061233"/>
            <a:ext cx="4309995" cy="2318176"/>
          </a:xfrm>
          <a:prstGeom prst="line">
            <a:avLst/>
          </a:prstGeom>
          <a:noFill/>
          <a:ln w="69850" algn="ctr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45070" name="Straight Connector 18"/>
          <p:cNvCxnSpPr>
            <a:cxnSpLocks noChangeShapeType="1"/>
          </p:cNvCxnSpPr>
          <p:nvPr/>
        </p:nvCxnSpPr>
        <p:spPr bwMode="auto">
          <a:xfrm rot="16200000" flipH="1">
            <a:off x="5509666" y="4790212"/>
            <a:ext cx="4309995" cy="2318176"/>
          </a:xfrm>
          <a:prstGeom prst="line">
            <a:avLst/>
          </a:prstGeom>
          <a:noFill/>
          <a:ln w="69850" algn="ctr">
            <a:solidFill>
              <a:srgbClr val="FF3300"/>
            </a:solidFill>
            <a:prstDash val="lgDashDot"/>
            <a:round/>
            <a:headEnd/>
            <a:tailEnd/>
          </a:ln>
        </p:spPr>
      </p:cxnSp>
      <p:sp>
        <p:nvSpPr>
          <p:cNvPr id="20" name="Multiply 19"/>
          <p:cNvSpPr/>
          <p:nvPr/>
        </p:nvSpPr>
        <p:spPr bwMode="auto">
          <a:xfrm>
            <a:off x="7013823" y="7995135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Multiply 20"/>
          <p:cNvSpPr/>
          <p:nvPr/>
        </p:nvSpPr>
        <p:spPr bwMode="auto">
          <a:xfrm>
            <a:off x="8538567" y="7724113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" name="Multiply 11"/>
          <p:cNvSpPr/>
          <p:nvPr/>
        </p:nvSpPr>
        <p:spPr bwMode="auto">
          <a:xfrm>
            <a:off x="4675882" y="3658791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Multiply 12"/>
          <p:cNvSpPr/>
          <p:nvPr/>
        </p:nvSpPr>
        <p:spPr bwMode="auto">
          <a:xfrm>
            <a:off x="6200626" y="3387769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" name="Multiply 22"/>
          <p:cNvSpPr/>
          <p:nvPr/>
        </p:nvSpPr>
        <p:spPr bwMode="auto">
          <a:xfrm>
            <a:off x="10164961" y="7588603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Multiply 13"/>
          <p:cNvSpPr/>
          <p:nvPr/>
        </p:nvSpPr>
        <p:spPr bwMode="auto">
          <a:xfrm>
            <a:off x="7928670" y="3387769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ChangeArrowheads="1"/>
          </p:cNvSpPr>
          <p:nvPr/>
        </p:nvSpPr>
        <p:spPr bwMode="ltGray">
          <a:xfrm>
            <a:off x="-17888" y="0"/>
            <a:ext cx="13029038" cy="9756775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  <a:round/>
            <a:headEnd/>
            <a:tailEnd/>
          </a:ln>
        </p:spPr>
        <p:txBody>
          <a:bodyPr lIns="91362" tIns="45678" rIns="91362" bIns="45678">
            <a:prstTxWarp prst="textNoShape">
              <a:avLst/>
            </a:prstTxWarp>
          </a:bodyPr>
          <a:lstStyle/>
          <a:p>
            <a:pPr algn="ctr" defTabSz="912813" rtl="0" fontAlgn="base">
              <a:spcBef>
                <a:spcPct val="0"/>
              </a:spcBef>
              <a:spcAft>
                <a:spcPct val="0"/>
              </a:spcAft>
            </a:pPr>
            <a:endParaRPr lang="en-US" sz="3100" kern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Linework</a:t>
            </a:r>
            <a:r>
              <a:rPr lang="en-US" dirty="0" smtClean="0"/>
              <a:t> Code Set – Universal F2F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508248" y="2032662"/>
            <a:ext cx="11689705" cy="7283704"/>
          </a:xfrm>
        </p:spPr>
        <p:txBody>
          <a:bodyPr/>
          <a:lstStyle/>
          <a:p>
            <a:r>
              <a:rPr lang="en-US" dirty="0" smtClean="0"/>
              <a:t>TBC1 B</a:t>
            </a:r>
          </a:p>
          <a:p>
            <a:r>
              <a:rPr lang="en-US" dirty="0" smtClean="0"/>
              <a:t>CL B</a:t>
            </a:r>
          </a:p>
          <a:p>
            <a:r>
              <a:rPr lang="en-US" dirty="0" smtClean="0"/>
              <a:t>TBC2 B</a:t>
            </a:r>
          </a:p>
          <a:p>
            <a:r>
              <a:rPr lang="en-US" dirty="0" smtClean="0"/>
              <a:t>TBC2</a:t>
            </a:r>
          </a:p>
          <a:p>
            <a:r>
              <a:rPr lang="en-US" dirty="0" smtClean="0"/>
              <a:t>CL</a:t>
            </a:r>
          </a:p>
          <a:p>
            <a:r>
              <a:rPr lang="en-US" dirty="0" smtClean="0"/>
              <a:t>TBC1</a:t>
            </a:r>
          </a:p>
          <a:p>
            <a:r>
              <a:rPr lang="en-US" dirty="0" smtClean="0"/>
              <a:t>TBC1 E</a:t>
            </a:r>
          </a:p>
          <a:p>
            <a:r>
              <a:rPr lang="en-US" dirty="0" smtClean="0"/>
              <a:t>CL E</a:t>
            </a:r>
          </a:p>
          <a:p>
            <a:r>
              <a:rPr lang="en-US" b="1" dirty="0" smtClean="0"/>
              <a:t>TBC2 E</a:t>
            </a:r>
            <a:r>
              <a:rPr lang="en-US" dirty="0" smtClean="0"/>
              <a:t> </a:t>
            </a:r>
          </a:p>
        </p:txBody>
      </p:sp>
      <p:cxnSp>
        <p:nvCxnSpPr>
          <p:cNvPr id="46084" name="Straight Connector 4"/>
          <p:cNvCxnSpPr>
            <a:cxnSpLocks noChangeShapeType="1"/>
          </p:cNvCxnSpPr>
          <p:nvPr/>
        </p:nvCxnSpPr>
        <p:spPr bwMode="auto">
          <a:xfrm rot="16200000" flipH="1">
            <a:off x="3540938" y="2591569"/>
            <a:ext cx="1761640" cy="914846"/>
          </a:xfrm>
          <a:prstGeom prst="line">
            <a:avLst/>
          </a:prstGeom>
          <a:noFill/>
          <a:ln w="69850" algn="ctr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46085" name="Straight Connector 6"/>
          <p:cNvCxnSpPr>
            <a:cxnSpLocks noChangeShapeType="1"/>
          </p:cNvCxnSpPr>
          <p:nvPr/>
        </p:nvCxnSpPr>
        <p:spPr bwMode="auto">
          <a:xfrm rot="16200000" flipH="1">
            <a:off x="5167332" y="2456058"/>
            <a:ext cx="1761640" cy="914846"/>
          </a:xfrm>
          <a:prstGeom prst="line">
            <a:avLst/>
          </a:prstGeom>
          <a:noFill/>
          <a:ln w="69850" algn="ctr">
            <a:solidFill>
              <a:srgbClr val="FF3300"/>
            </a:solidFill>
            <a:prstDash val="lgDashDot"/>
            <a:round/>
            <a:headEnd/>
            <a:tailEnd/>
          </a:ln>
        </p:spPr>
      </p:cxnSp>
      <p:cxnSp>
        <p:nvCxnSpPr>
          <p:cNvPr id="46086" name="Straight Connector 7"/>
          <p:cNvCxnSpPr>
            <a:cxnSpLocks noChangeShapeType="1"/>
          </p:cNvCxnSpPr>
          <p:nvPr/>
        </p:nvCxnSpPr>
        <p:spPr bwMode="auto">
          <a:xfrm rot="16200000" flipH="1">
            <a:off x="6793726" y="2320548"/>
            <a:ext cx="1761640" cy="914846"/>
          </a:xfrm>
          <a:prstGeom prst="line">
            <a:avLst/>
          </a:prstGeom>
          <a:noFill/>
          <a:ln w="69850" algn="ctr">
            <a:solidFill>
              <a:srgbClr val="FFFF00"/>
            </a:solidFill>
            <a:round/>
            <a:headEnd/>
            <a:tailEnd/>
          </a:ln>
        </p:spPr>
      </p:cxnSp>
      <p:sp>
        <p:nvSpPr>
          <p:cNvPr id="9" name="Multiply 8"/>
          <p:cNvSpPr/>
          <p:nvPr/>
        </p:nvSpPr>
        <p:spPr bwMode="auto">
          <a:xfrm>
            <a:off x="3761036" y="1761640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Multiply 9"/>
          <p:cNvSpPr/>
          <p:nvPr/>
        </p:nvSpPr>
        <p:spPr bwMode="auto">
          <a:xfrm>
            <a:off x="5387429" y="1626129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Multiply 10"/>
          <p:cNvSpPr/>
          <p:nvPr/>
        </p:nvSpPr>
        <p:spPr bwMode="auto">
          <a:xfrm>
            <a:off x="7013823" y="1490618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8669" y="2574704"/>
            <a:ext cx="132144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</a:rPr>
              <a:t>TBC2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0626" y="2845726"/>
            <a:ext cx="132144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</a:rPr>
              <a:t>CL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75882" y="3116747"/>
            <a:ext cx="132144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</a:rPr>
              <a:t>TBC1</a:t>
            </a:r>
          </a:p>
        </p:txBody>
      </p:sp>
      <p:cxnSp>
        <p:nvCxnSpPr>
          <p:cNvPr id="46093" name="Straight Connector 17"/>
          <p:cNvCxnSpPr>
            <a:cxnSpLocks noChangeShapeType="1"/>
          </p:cNvCxnSpPr>
          <p:nvPr/>
        </p:nvCxnSpPr>
        <p:spPr bwMode="auto">
          <a:xfrm rot="16200000" flipH="1">
            <a:off x="3984922" y="5061233"/>
            <a:ext cx="4309995" cy="2318176"/>
          </a:xfrm>
          <a:prstGeom prst="line">
            <a:avLst/>
          </a:prstGeom>
          <a:noFill/>
          <a:ln w="69850" algn="ctr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46094" name="Straight Connector 18"/>
          <p:cNvCxnSpPr>
            <a:cxnSpLocks noChangeShapeType="1"/>
          </p:cNvCxnSpPr>
          <p:nvPr/>
        </p:nvCxnSpPr>
        <p:spPr bwMode="auto">
          <a:xfrm rot="16200000" flipH="1">
            <a:off x="5509666" y="4790212"/>
            <a:ext cx="4309995" cy="2318176"/>
          </a:xfrm>
          <a:prstGeom prst="line">
            <a:avLst/>
          </a:prstGeom>
          <a:noFill/>
          <a:ln w="69850" algn="ctr">
            <a:solidFill>
              <a:srgbClr val="FF3300"/>
            </a:solidFill>
            <a:prstDash val="lgDashDot"/>
            <a:round/>
            <a:headEnd/>
            <a:tailEnd/>
          </a:ln>
        </p:spPr>
      </p:cxnSp>
      <p:sp>
        <p:nvSpPr>
          <p:cNvPr id="20" name="Multiply 19"/>
          <p:cNvSpPr/>
          <p:nvPr/>
        </p:nvSpPr>
        <p:spPr bwMode="auto">
          <a:xfrm>
            <a:off x="7013823" y="7995135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Multiply 20"/>
          <p:cNvSpPr/>
          <p:nvPr/>
        </p:nvSpPr>
        <p:spPr bwMode="auto">
          <a:xfrm>
            <a:off x="8538567" y="7724113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" name="Multiply 11"/>
          <p:cNvSpPr/>
          <p:nvPr/>
        </p:nvSpPr>
        <p:spPr bwMode="auto">
          <a:xfrm>
            <a:off x="4675882" y="3658791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Multiply 12"/>
          <p:cNvSpPr/>
          <p:nvPr/>
        </p:nvSpPr>
        <p:spPr bwMode="auto">
          <a:xfrm>
            <a:off x="6200626" y="3387769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46099" name="Straight Connector 21"/>
          <p:cNvCxnSpPr>
            <a:cxnSpLocks noChangeShapeType="1"/>
          </p:cNvCxnSpPr>
          <p:nvPr/>
        </p:nvCxnSpPr>
        <p:spPr bwMode="auto">
          <a:xfrm rot="16200000" flipH="1">
            <a:off x="7136060" y="4654701"/>
            <a:ext cx="4309995" cy="2318176"/>
          </a:xfrm>
          <a:prstGeom prst="line">
            <a:avLst/>
          </a:prstGeom>
          <a:noFill/>
          <a:ln w="69850" algn="ctr">
            <a:solidFill>
              <a:srgbClr val="FFFF00"/>
            </a:solidFill>
            <a:round/>
            <a:headEnd/>
            <a:tailEnd/>
          </a:ln>
        </p:spPr>
      </p:cxnSp>
      <p:sp>
        <p:nvSpPr>
          <p:cNvPr id="23" name="Multiply 22"/>
          <p:cNvSpPr/>
          <p:nvPr/>
        </p:nvSpPr>
        <p:spPr bwMode="auto">
          <a:xfrm>
            <a:off x="10164961" y="7588603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Multiply 13"/>
          <p:cNvSpPr/>
          <p:nvPr/>
        </p:nvSpPr>
        <p:spPr bwMode="auto">
          <a:xfrm>
            <a:off x="7928670" y="3387769"/>
            <a:ext cx="508248" cy="677554"/>
          </a:xfrm>
          <a:prstGeom prst="mathMultiply">
            <a:avLst>
              <a:gd name="adj1" fmla="val 1748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8465" y="3523280"/>
            <a:ext cx="3354437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Three figures were automatically created.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ChangeArrowheads="1"/>
          </p:cNvSpPr>
          <p:nvPr/>
        </p:nvSpPr>
        <p:spPr bwMode="ltGray">
          <a:xfrm>
            <a:off x="-17888" y="0"/>
            <a:ext cx="13029038" cy="9756775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  <a:round/>
            <a:headEnd/>
            <a:tailEnd/>
          </a:ln>
        </p:spPr>
        <p:txBody>
          <a:bodyPr lIns="91362" tIns="45678" rIns="91362" bIns="45678">
            <a:prstTxWarp prst="textNoShape">
              <a:avLst/>
            </a:prstTxWarp>
          </a:bodyPr>
          <a:lstStyle/>
          <a:p>
            <a:pPr algn="ctr" defTabSz="912813" rtl="0" fontAlgn="base">
              <a:spcBef>
                <a:spcPct val="0"/>
              </a:spcBef>
              <a:spcAft>
                <a:spcPct val="0"/>
              </a:spcAft>
            </a:pPr>
            <a:endParaRPr lang="en-US" sz="3100" kern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Demo – Parking Lot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75" y="2135187"/>
            <a:ext cx="10058400" cy="6606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 bwMode="auto">
          <a:xfrm>
            <a:off x="4143375" y="2820987"/>
            <a:ext cx="2971800" cy="3276600"/>
          </a:xfrm>
          <a:prstGeom prst="roundRect">
            <a:avLst/>
          </a:prstGeom>
          <a:solidFill>
            <a:srgbClr val="DD0000">
              <a:alpha val="27843"/>
            </a:srgb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 W3" charset="0"/>
              <a:cs typeface="ヒラギノ角ゴ Pro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6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ltGray">
          <a:xfrm>
            <a:off x="-17888" y="0"/>
            <a:ext cx="13029038" cy="9756775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  <a:round/>
            <a:headEnd/>
            <a:tailEnd/>
          </a:ln>
        </p:spPr>
        <p:txBody>
          <a:bodyPr lIns="91362" tIns="45678" rIns="91362" bIns="45678">
            <a:prstTxWarp prst="textNoShape">
              <a:avLst/>
            </a:prstTxWarp>
          </a:bodyPr>
          <a:lstStyle/>
          <a:p>
            <a:pPr algn="ctr" defTabSz="912813" rtl="0" fontAlgn="base">
              <a:spcBef>
                <a:spcPct val="0"/>
              </a:spcBef>
              <a:spcAft>
                <a:spcPct val="0"/>
              </a:spcAft>
            </a:pPr>
            <a:endParaRPr lang="en-US" sz="3100" kern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73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4036" y="5716587"/>
            <a:ext cx="6918950" cy="1888117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Demonstration</a:t>
            </a:r>
            <a:endParaRPr lang="en-US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31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4036" y="6396110"/>
            <a:ext cx="6918950" cy="2216077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Linework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Code Set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Figure Prefix Database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Setup Civil 3D/Prepare to Import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-17888" y="0"/>
            <a:ext cx="13029038" cy="9756775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  <a:round/>
            <a:headEnd/>
            <a:tailEnd/>
          </a:ln>
        </p:spPr>
        <p:txBody>
          <a:bodyPr lIns="91362" tIns="45678" rIns="91362" bIns="45678">
            <a:prstTxWarp prst="textNoShape">
              <a:avLst/>
            </a:prstTxWarp>
          </a:bodyPr>
          <a:lstStyle/>
          <a:p>
            <a:pPr algn="ctr" defTabSz="912813" rtl="0" fontAlgn="base">
              <a:spcBef>
                <a:spcPct val="0"/>
              </a:spcBef>
              <a:spcAft>
                <a:spcPct val="0"/>
              </a:spcAft>
            </a:pPr>
            <a:endParaRPr lang="en-US" sz="3100" kern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7975" y="763587"/>
            <a:ext cx="60579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Linework Code Set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85775" y="2516187"/>
            <a:ext cx="6156861" cy="5975649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endParaRPr lang="en-US" b="1" dirty="0" smtClean="0"/>
          </a:p>
          <a:p>
            <a:pPr lvl="1">
              <a:buFont typeface="Wingdings" pitchFamily="2" charset="2"/>
              <a:buNone/>
            </a:pPr>
            <a:r>
              <a:rPr lang="en-US" sz="3200" b="1" dirty="0" smtClean="0"/>
              <a:t>Any Code is Customizable!</a:t>
            </a:r>
          </a:p>
          <a:p>
            <a:pPr lvl="1">
              <a:buFont typeface="Wingdings" pitchFamily="2" charset="2"/>
              <a:buNone/>
            </a:pPr>
            <a:endParaRPr lang="en-US" sz="3200" b="1" dirty="0" smtClean="0"/>
          </a:p>
          <a:p>
            <a:pPr lvl="1">
              <a:buFont typeface="Wingdings" pitchFamily="2" charset="2"/>
              <a:buNone/>
            </a:pPr>
            <a:r>
              <a:rPr lang="en-US" sz="3200" b="1" dirty="0" smtClean="0"/>
              <a:t>Ex:   B   </a:t>
            </a:r>
            <a:r>
              <a:rPr lang="en-US" sz="3200" i="1" dirty="0" smtClean="0"/>
              <a:t>for Begin</a:t>
            </a:r>
          </a:p>
          <a:p>
            <a:pPr lvl="1">
              <a:buFont typeface="Wingdings" pitchFamily="2" charset="2"/>
              <a:buNone/>
            </a:pPr>
            <a:r>
              <a:rPr lang="en-US" sz="3200" b="1" dirty="0" smtClean="0"/>
              <a:t>         +    </a:t>
            </a:r>
            <a:r>
              <a:rPr lang="en-US" sz="3200" i="1" dirty="0" smtClean="0"/>
              <a:t>for Begin</a:t>
            </a:r>
          </a:p>
          <a:p>
            <a:pPr lvl="1">
              <a:buFont typeface="Wingdings" pitchFamily="2" charset="2"/>
              <a:buNone/>
            </a:pPr>
            <a:endParaRPr lang="en-US" sz="3200" b="1" dirty="0" smtClean="0"/>
          </a:p>
          <a:p>
            <a:pPr lvl="1">
              <a:buFont typeface="Wingdings" pitchFamily="2" charset="2"/>
              <a:buNone/>
            </a:pPr>
            <a:r>
              <a:rPr lang="en-US" sz="3200" b="1" dirty="0" smtClean="0"/>
              <a:t>        E    </a:t>
            </a:r>
            <a:r>
              <a:rPr lang="en-US" sz="3200" i="1" dirty="0" smtClean="0"/>
              <a:t>for End</a:t>
            </a:r>
          </a:p>
          <a:p>
            <a:pPr lvl="1">
              <a:buFont typeface="Wingdings" pitchFamily="2" charset="2"/>
              <a:buNone/>
            </a:pPr>
            <a:r>
              <a:rPr lang="en-US" sz="3200" b="1" dirty="0" smtClean="0"/>
              <a:t>        -      </a:t>
            </a:r>
            <a:r>
              <a:rPr lang="en-US" sz="3200" i="1" dirty="0" smtClean="0"/>
              <a:t>For End</a:t>
            </a:r>
          </a:p>
        </p:txBody>
      </p:sp>
      <p:sp>
        <p:nvSpPr>
          <p:cNvPr id="6" name="Rectangle 5"/>
          <p:cNvSpPr/>
          <p:nvPr/>
        </p:nvSpPr>
        <p:spPr>
          <a:xfrm rot="19825561">
            <a:off x="6419483" y="4382832"/>
            <a:ext cx="611096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>
                  <a:solidFill>
                    <a:srgbClr val="FF0000"/>
                  </a:solidFill>
                </a:ln>
                <a:gradFill flip="none" rotWithShape="1">
                  <a:gsLst>
                    <a:gs pos="0">
                      <a:srgbClr val="FFFF66">
                        <a:shade val="30000"/>
                        <a:satMod val="115000"/>
                      </a:srgbClr>
                    </a:gs>
                    <a:gs pos="50000">
                      <a:srgbClr val="FFFF66">
                        <a:shade val="67500"/>
                        <a:satMod val="115000"/>
                      </a:srgbClr>
                    </a:gs>
                    <a:gs pos="100000">
                      <a:srgbClr val="FFFF66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Universal Field to Finish</a:t>
            </a:r>
          </a:p>
        </p:txBody>
      </p:sp>
    </p:spTree>
    <p:extLst>
      <p:ext uri="{BB962C8B-B14F-4D97-AF65-F5344CB8AC3E}">
        <p14:creationId xmlns:p14="http://schemas.microsoft.com/office/powerpoint/2010/main" val="178281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4"/>
          <p:cNvSpPr>
            <a:spLocks noChangeArrowheads="1"/>
          </p:cNvSpPr>
          <p:nvPr/>
        </p:nvSpPr>
        <p:spPr bwMode="ltGray">
          <a:xfrm>
            <a:off x="-17888" y="0"/>
            <a:ext cx="13029038" cy="9756775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  <a:round/>
            <a:headEnd/>
            <a:tailEnd/>
          </a:ln>
        </p:spPr>
        <p:txBody>
          <a:bodyPr lIns="91362" tIns="45678" rIns="91362" bIns="45678">
            <a:prstTxWarp prst="textNoShape">
              <a:avLst/>
            </a:prstTxWarp>
          </a:bodyPr>
          <a:lstStyle/>
          <a:p>
            <a:pPr algn="ctr" defTabSz="912813" rtl="0" fontAlgn="base">
              <a:spcBef>
                <a:spcPct val="0"/>
              </a:spcBef>
              <a:spcAft>
                <a:spcPct val="0"/>
              </a:spcAft>
            </a:pPr>
            <a:endParaRPr lang="en-US" sz="3100" kern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title"/>
          </p:nvPr>
        </p:nvSpPr>
        <p:spPr>
          <a:xfrm>
            <a:off x="575837" y="458787"/>
            <a:ext cx="11855450" cy="8686800"/>
          </a:xfrm>
        </p:spPr>
        <p:txBody>
          <a:bodyPr anchor="t"/>
          <a:lstStyle/>
          <a:p>
            <a:pPr algn="ctr"/>
            <a:r>
              <a:rPr lang="en-US" u="sng" dirty="0" smtClean="0"/>
              <a:t>▪ Follow us on any of these media </a:t>
            </a:r>
            <a:r>
              <a:rPr lang="en-US" u="sng" dirty="0"/>
              <a:t>sites </a:t>
            </a:r>
            <a:r>
              <a:rPr lang="en-US" u="sng" dirty="0" smtClean="0"/>
              <a:t>▪</a:t>
            </a:r>
            <a:br>
              <a:rPr lang="en-US" u="sng" dirty="0" smtClean="0"/>
            </a:br>
            <a:r>
              <a:rPr lang="en-US" u="sng" dirty="0"/>
              <a:t/>
            </a:r>
            <a:br>
              <a:rPr lang="en-US" u="sng" dirty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/>
              <a:t/>
            </a:r>
            <a:br>
              <a:rPr lang="en-US" u="sng" dirty="0"/>
            </a:br>
            <a:r>
              <a:rPr lang="en-US" dirty="0" smtClean="0"/>
              <a:t>Facebook – </a:t>
            </a:r>
            <a:r>
              <a:rPr lang="en-US" sz="3200" dirty="0">
                <a:solidFill>
                  <a:srgbClr val="FF0000"/>
                </a:solidFill>
              </a:rPr>
              <a:t>ProSoft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Twitter - </a:t>
            </a:r>
            <a:r>
              <a:rPr lang="en-US" sz="3200" dirty="0">
                <a:solidFill>
                  <a:srgbClr val="FF0000"/>
                </a:solidFill>
              </a:rPr>
              <a:t>@</a:t>
            </a:r>
            <a:r>
              <a:rPr lang="en-US" sz="3200" dirty="0" err="1">
                <a:solidFill>
                  <a:srgbClr val="FF0000"/>
                </a:solidFill>
              </a:rPr>
              <a:t>ProSoft_AEC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YouTube – </a:t>
            </a:r>
            <a:r>
              <a:rPr lang="en-US" dirty="0" err="1" smtClean="0"/>
              <a:t>ProSoftCAD</a:t>
            </a:r>
            <a:r>
              <a:rPr lang="en-US" dirty="0"/>
              <a:t/>
            </a:r>
            <a:br>
              <a:rPr lang="en-US" dirty="0"/>
            </a:br>
            <a:r>
              <a:rPr lang="en-US" sz="3200" dirty="0">
                <a:solidFill>
                  <a:srgbClr val="FF0000"/>
                </a:solidFill>
                <a:hlinkClick r:id="rId3"/>
              </a:rPr>
              <a:t>http://</a:t>
            </a:r>
            <a:r>
              <a:rPr lang="en-US" sz="3200" dirty="0" smtClean="0">
                <a:solidFill>
                  <a:srgbClr val="FF0000"/>
                </a:solidFill>
                <a:hlinkClick r:id="rId3"/>
              </a:rPr>
              <a:t>www.youtube.com/user/ProSoftCAD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>LinkedIn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Blog </a:t>
            </a:r>
            <a:r>
              <a:rPr lang="en-US" dirty="0"/>
              <a:t>– </a:t>
            </a:r>
            <a:r>
              <a:rPr lang="en-US" dirty="0" err="1" smtClean="0"/>
              <a:t>ProSoftAEC</a:t>
            </a:r>
            <a:r>
              <a:rPr lang="en-US" dirty="0"/>
              <a:t/>
            </a:r>
            <a:br>
              <a:rPr lang="en-US" dirty="0"/>
            </a:br>
            <a:r>
              <a:rPr lang="en-US" sz="3200" dirty="0">
                <a:solidFill>
                  <a:srgbClr val="FF0000"/>
                </a:solidFill>
              </a:rPr>
              <a:t>http://prosoftaec.blogspot.com/</a:t>
            </a:r>
          </a:p>
        </p:txBody>
      </p:sp>
      <p:pic>
        <p:nvPicPr>
          <p:cNvPr id="13" name="Pictur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31" y="1373187"/>
            <a:ext cx="5029200" cy="14478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0447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-17888" y="0"/>
            <a:ext cx="13029038" cy="9756775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  <a:round/>
            <a:headEnd/>
            <a:tailEnd/>
          </a:ln>
        </p:spPr>
        <p:txBody>
          <a:bodyPr lIns="91362" tIns="45678" rIns="91362" bIns="45678">
            <a:prstTxWarp prst="textNoShape">
              <a:avLst/>
            </a:prstTxWarp>
          </a:bodyPr>
          <a:lstStyle/>
          <a:p>
            <a:pPr algn="ctr" defTabSz="912813" rtl="0" fontAlgn="base">
              <a:spcBef>
                <a:spcPct val="0"/>
              </a:spcBef>
              <a:spcAft>
                <a:spcPct val="0"/>
              </a:spcAft>
            </a:pPr>
            <a:endParaRPr lang="en-US" sz="3100" kern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8" name="AutoShape 10"/>
          <p:cNvSpPr>
            <a:spLocks noChangeAspect="1" noChangeArrowheads="1"/>
          </p:cNvSpPr>
          <p:nvPr/>
        </p:nvSpPr>
        <p:spPr bwMode="auto">
          <a:xfrm>
            <a:off x="7877175" y="687387"/>
            <a:ext cx="3503260" cy="2118907"/>
          </a:xfrm>
          <a:prstGeom prst="can">
            <a:avLst>
              <a:gd name="adj" fmla="val 25000"/>
            </a:avLst>
          </a:prstGeom>
          <a:solidFill>
            <a:srgbClr val="FFCCCC"/>
          </a:solidFill>
          <a:ln w="9525">
            <a:solidFill>
              <a:schemeClr val="accent6"/>
            </a:solidFill>
            <a:round/>
            <a:headEnd/>
            <a:tailEnd/>
          </a:ln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spect="1" noChangeArrowheads="1"/>
          </p:cNvSpPr>
          <p:nvPr/>
        </p:nvSpPr>
        <p:spPr bwMode="auto">
          <a:xfrm>
            <a:off x="7419975" y="1601787"/>
            <a:ext cx="45920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0" dirty="0">
                <a:solidFill>
                  <a:schemeClr val="accent2"/>
                </a:solidFill>
                <a:latin typeface="Arial Black" pitchFamily="34" charset="0"/>
              </a:rPr>
              <a:t>Figure Prefix</a:t>
            </a:r>
            <a:r>
              <a:rPr lang="en-US" sz="2400" i="0" dirty="0"/>
              <a:t> 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Prefix Database</a:t>
            </a:r>
            <a:endParaRPr 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" y="3472819"/>
            <a:ext cx="12115800" cy="544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ltGray">
          <a:xfrm>
            <a:off x="-17888" y="0"/>
            <a:ext cx="13029038" cy="9756775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  <a:round/>
            <a:headEnd/>
            <a:tailEnd/>
          </a:ln>
        </p:spPr>
        <p:txBody>
          <a:bodyPr lIns="91362" tIns="45678" rIns="91362" bIns="45678">
            <a:prstTxWarp prst="textNoShape">
              <a:avLst/>
            </a:prstTxWarp>
          </a:bodyPr>
          <a:lstStyle/>
          <a:p>
            <a:pPr algn="ctr" defTabSz="912813" rtl="0" fontAlgn="base">
              <a:spcBef>
                <a:spcPct val="0"/>
              </a:spcBef>
              <a:spcAft>
                <a:spcPct val="0"/>
              </a:spcAft>
            </a:pPr>
            <a:endParaRPr lang="en-US" sz="3100" kern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73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4036" y="5716587"/>
            <a:ext cx="6918950" cy="1888117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Demonstration</a:t>
            </a:r>
            <a:endParaRPr lang="en-US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3187" name="Rectangle 3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“FINISH”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Edit and Queries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Surface creation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-17888" y="0"/>
            <a:ext cx="13029038" cy="9756775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  <a:round/>
            <a:headEnd/>
            <a:tailEnd/>
          </a:ln>
        </p:spPr>
        <p:txBody>
          <a:bodyPr lIns="91362" tIns="45678" rIns="91362" bIns="45678">
            <a:prstTxWarp prst="textNoShape">
              <a:avLst/>
            </a:prstTxWarp>
          </a:bodyPr>
          <a:lstStyle/>
          <a:p>
            <a:pPr algn="ctr" defTabSz="912813" rtl="0" fontAlgn="base">
              <a:spcBef>
                <a:spcPct val="0"/>
              </a:spcBef>
              <a:spcAft>
                <a:spcPct val="0"/>
              </a:spcAft>
            </a:pPr>
            <a:endParaRPr lang="en-US" sz="3100" kern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4" name="AutoShape 6"/>
          <p:cNvSpPr>
            <a:spLocks noChangeAspect="1" noChangeArrowheads="1"/>
          </p:cNvSpPr>
          <p:nvPr/>
        </p:nvSpPr>
        <p:spPr bwMode="auto">
          <a:xfrm>
            <a:off x="638175" y="1982787"/>
            <a:ext cx="4267200" cy="2482061"/>
          </a:xfrm>
          <a:prstGeom prst="can">
            <a:avLst>
              <a:gd name="adj" fmla="val 25000"/>
            </a:avLst>
          </a:prstGeom>
          <a:solidFill>
            <a:srgbClr val="FFFF00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7"/>
          <p:cNvSpPr txBox="1">
            <a:spLocks noChangeAspect="1" noChangeArrowheads="1"/>
          </p:cNvSpPr>
          <p:nvPr/>
        </p:nvSpPr>
        <p:spPr bwMode="auto">
          <a:xfrm>
            <a:off x="1095375" y="2668587"/>
            <a:ext cx="3236867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0" dirty="0" smtClean="0">
                <a:solidFill>
                  <a:schemeClr val="accent4"/>
                </a:solidFill>
                <a:latin typeface="Arial Black" pitchFamily="34" charset="0"/>
              </a:rPr>
              <a:t>Import Events</a:t>
            </a:r>
          </a:p>
          <a:p>
            <a:pPr algn="ctr">
              <a:spcBef>
                <a:spcPct val="50000"/>
              </a:spcBef>
            </a:pPr>
            <a:r>
              <a:rPr lang="en-US" sz="2000" b="1" i="0" dirty="0" smtClean="0">
                <a:solidFill>
                  <a:schemeClr val="accent4"/>
                </a:solidFill>
                <a:latin typeface="Arial Black" pitchFamily="34" charset="0"/>
              </a:rPr>
              <a:t>Networks</a:t>
            </a:r>
            <a:endParaRPr lang="en-US" sz="2000" b="1" i="0" dirty="0">
              <a:solidFill>
                <a:schemeClr val="accent4"/>
              </a:solidFill>
              <a:latin typeface="Arial Black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i="0" dirty="0">
                <a:solidFill>
                  <a:schemeClr val="accent4"/>
                </a:solidFill>
                <a:latin typeface="Arial Black" pitchFamily="34" charset="0"/>
              </a:rPr>
              <a:t>Figures</a:t>
            </a:r>
          </a:p>
          <a:p>
            <a:pPr algn="ctr">
              <a:spcBef>
                <a:spcPct val="50000"/>
              </a:spcBef>
            </a:pPr>
            <a:r>
              <a:rPr lang="en-US" sz="2000" b="1" i="0" dirty="0">
                <a:solidFill>
                  <a:schemeClr val="accent4"/>
                </a:solidFill>
                <a:latin typeface="Arial Black" pitchFamily="34" charset="0"/>
              </a:rPr>
              <a:t>Survey Points</a:t>
            </a:r>
          </a:p>
        </p:txBody>
      </p:sp>
      <p:sp>
        <p:nvSpPr>
          <p:cNvPr id="6" name="AutoShape 8"/>
          <p:cNvSpPr>
            <a:spLocks noChangeAspect="1" noChangeArrowheads="1"/>
          </p:cNvSpPr>
          <p:nvPr/>
        </p:nvSpPr>
        <p:spPr bwMode="auto">
          <a:xfrm>
            <a:off x="1429368" y="4802187"/>
            <a:ext cx="2790207" cy="1685925"/>
          </a:xfrm>
          <a:prstGeom prst="can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9"/>
          <p:cNvSpPr txBox="1">
            <a:spLocks noChangeAspect="1" noChangeArrowheads="1"/>
          </p:cNvSpPr>
          <p:nvPr/>
        </p:nvSpPr>
        <p:spPr bwMode="auto">
          <a:xfrm>
            <a:off x="1430955" y="5459160"/>
            <a:ext cx="278739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0" dirty="0">
                <a:solidFill>
                  <a:srgbClr val="00AADD"/>
                </a:solidFill>
                <a:latin typeface="Arial Black" pitchFamily="34" charset="0"/>
              </a:rPr>
              <a:t>Equipment</a:t>
            </a:r>
            <a:r>
              <a:rPr lang="en-US" i="0" dirty="0"/>
              <a:t> </a:t>
            </a:r>
          </a:p>
        </p:txBody>
      </p:sp>
      <p:sp>
        <p:nvSpPr>
          <p:cNvPr id="8" name="AutoShape 10"/>
          <p:cNvSpPr>
            <a:spLocks noChangeAspect="1" noChangeArrowheads="1"/>
          </p:cNvSpPr>
          <p:nvPr/>
        </p:nvSpPr>
        <p:spPr bwMode="auto">
          <a:xfrm>
            <a:off x="1430956" y="6850062"/>
            <a:ext cx="2787396" cy="1685925"/>
          </a:xfrm>
          <a:prstGeom prst="can">
            <a:avLst>
              <a:gd name="adj" fmla="val 25000"/>
            </a:avLst>
          </a:prstGeom>
          <a:solidFill>
            <a:srgbClr val="FFCCCC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spect="1" noChangeArrowheads="1"/>
          </p:cNvSpPr>
          <p:nvPr/>
        </p:nvSpPr>
        <p:spPr bwMode="auto">
          <a:xfrm>
            <a:off x="1429368" y="7617122"/>
            <a:ext cx="2790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0" dirty="0">
                <a:solidFill>
                  <a:schemeClr val="accent2"/>
                </a:solidFill>
                <a:latin typeface="Arial Black" pitchFamily="34" charset="0"/>
              </a:rPr>
              <a:t>Figure Prefix</a:t>
            </a:r>
            <a:r>
              <a:rPr lang="en-US" sz="2400" i="0" dirty="0"/>
              <a:t> </a:t>
            </a:r>
          </a:p>
        </p:txBody>
      </p:sp>
      <p:sp>
        <p:nvSpPr>
          <p:cNvPr id="10" name="Rectangle 3"/>
          <p:cNvSpPr txBox="1">
            <a:spLocks noChangeAspect="1" noChangeArrowheads="1"/>
          </p:cNvSpPr>
          <p:nvPr/>
        </p:nvSpPr>
        <p:spPr bwMode="auto">
          <a:xfrm>
            <a:off x="5286375" y="2287587"/>
            <a:ext cx="731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defRPr/>
            </a:pPr>
            <a:endParaRPr lang="en-US" sz="2800" b="1" i="0" kern="0" dirty="0">
              <a:solidFill>
                <a:schemeClr val="accent2"/>
              </a:solidFill>
              <a:latin typeface="+mn-lt"/>
            </a:endParaRPr>
          </a:p>
          <a:p>
            <a:pPr marL="284163" lvl="1" indent="-169863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6000" i="0" kern="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4400" i="0" kern="0" dirty="0" smtClean="0">
                <a:latin typeface="+mn-lt"/>
              </a:rPr>
              <a:t>Survey Database</a:t>
            </a:r>
            <a:r>
              <a:rPr lang="en-US" sz="4400" i="0" kern="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4400" i="0" kern="0" dirty="0" smtClean="0">
                <a:solidFill>
                  <a:schemeClr val="accent2"/>
                </a:solidFill>
                <a:latin typeface="+mn-lt"/>
              </a:rPr>
            </a:br>
            <a:r>
              <a:rPr lang="en-US" sz="4400" i="0" kern="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4400" i="0" kern="0" dirty="0" smtClean="0">
                <a:solidFill>
                  <a:schemeClr val="accent2"/>
                </a:solidFill>
                <a:latin typeface="+mn-lt"/>
              </a:rPr>
            </a:br>
            <a:endParaRPr lang="en-US" sz="3600" i="0" kern="0" dirty="0" smtClean="0">
              <a:solidFill>
                <a:schemeClr val="accent2"/>
              </a:solidFill>
              <a:latin typeface="+mn-lt"/>
            </a:endParaRPr>
          </a:p>
          <a:p>
            <a:pPr marL="284163" lvl="1" indent="-169863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4400" kern="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4400" kern="0" dirty="0" smtClean="0">
                <a:latin typeface="+mn-lt"/>
              </a:rPr>
              <a:t>Equipment Database</a:t>
            </a:r>
            <a:r>
              <a:rPr lang="en-US" sz="4400" kern="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4400" kern="0" dirty="0" smtClean="0">
                <a:solidFill>
                  <a:schemeClr val="accent2"/>
                </a:solidFill>
                <a:latin typeface="+mn-lt"/>
              </a:rPr>
            </a:br>
            <a:r>
              <a:rPr lang="en-US" sz="4400" kern="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4400" kern="0" dirty="0" smtClean="0">
                <a:solidFill>
                  <a:schemeClr val="accent2"/>
                </a:solidFill>
                <a:latin typeface="+mn-lt"/>
              </a:rPr>
            </a:br>
            <a:endParaRPr lang="en-US" sz="4400" kern="0" dirty="0" smtClean="0">
              <a:solidFill>
                <a:schemeClr val="accent2"/>
              </a:solidFill>
              <a:latin typeface="+mn-lt"/>
            </a:endParaRPr>
          </a:p>
          <a:p>
            <a:pPr marL="284163" lvl="1" indent="-169863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4400" i="0" kern="0" dirty="0" smtClean="0">
                <a:latin typeface="+mn-lt"/>
              </a:rPr>
              <a:t> Figure Prefix Database</a:t>
            </a:r>
            <a:r>
              <a:rPr lang="en-US" sz="3200" i="0" kern="0" dirty="0">
                <a:latin typeface="+mn-lt"/>
              </a:rPr>
              <a:t/>
            </a:r>
            <a:br>
              <a:rPr lang="en-US" sz="3200" i="0" kern="0" dirty="0">
                <a:latin typeface="+mn-lt"/>
              </a:rPr>
            </a:br>
            <a:endParaRPr lang="en-US" sz="2800" i="0" kern="0" dirty="0">
              <a:latin typeface="+mn-lt"/>
            </a:endParaRP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sz="2400" i="0" kern="0" dirty="0">
                <a:latin typeface="+mn-lt"/>
              </a:rPr>
              <a:t/>
            </a:r>
            <a:br>
              <a:rPr lang="en-US" sz="2400" i="0" kern="0" dirty="0">
                <a:latin typeface="+mn-lt"/>
              </a:rPr>
            </a:br>
            <a:endParaRPr lang="en-US" sz="2400" i="0" kern="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Database Files: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-17888" y="0"/>
            <a:ext cx="13029038" cy="9756775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  <a:round/>
            <a:headEnd/>
            <a:tailEnd/>
          </a:ln>
        </p:spPr>
        <p:txBody>
          <a:bodyPr lIns="91362" tIns="45678" rIns="91362" bIns="45678">
            <a:prstTxWarp prst="textNoShape">
              <a:avLst/>
            </a:prstTxWarp>
          </a:bodyPr>
          <a:lstStyle/>
          <a:p>
            <a:pPr algn="ctr" defTabSz="912813" rtl="0" fontAlgn="base">
              <a:spcBef>
                <a:spcPct val="0"/>
              </a:spcBef>
              <a:spcAft>
                <a:spcPct val="0"/>
              </a:spcAft>
            </a:pPr>
            <a:endParaRPr lang="en-US" sz="3100" kern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Database: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Import Events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Who, What, When…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Networks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 Event in the Field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Figures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Linework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Survey Points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AutoShape 6"/>
          <p:cNvSpPr>
            <a:spLocks noChangeAspect="1" noChangeArrowheads="1"/>
          </p:cNvSpPr>
          <p:nvPr/>
        </p:nvSpPr>
        <p:spPr bwMode="auto">
          <a:xfrm>
            <a:off x="7572375" y="687387"/>
            <a:ext cx="4267200" cy="2482061"/>
          </a:xfrm>
          <a:prstGeom prst="can">
            <a:avLst>
              <a:gd name="adj" fmla="val 25000"/>
            </a:avLst>
          </a:prstGeom>
          <a:solidFill>
            <a:srgbClr val="FFFF00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7"/>
          <p:cNvSpPr txBox="1">
            <a:spLocks noChangeAspect="1" noChangeArrowheads="1"/>
          </p:cNvSpPr>
          <p:nvPr/>
        </p:nvSpPr>
        <p:spPr bwMode="auto">
          <a:xfrm>
            <a:off x="8029575" y="1373187"/>
            <a:ext cx="3236867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0" dirty="0" smtClean="0">
                <a:solidFill>
                  <a:schemeClr val="accent4"/>
                </a:solidFill>
                <a:latin typeface="Arial Black" pitchFamily="34" charset="0"/>
              </a:rPr>
              <a:t>Import Events</a:t>
            </a:r>
          </a:p>
          <a:p>
            <a:pPr algn="ctr">
              <a:spcBef>
                <a:spcPct val="50000"/>
              </a:spcBef>
            </a:pPr>
            <a:r>
              <a:rPr lang="en-US" sz="2000" b="1" i="0" dirty="0" smtClean="0">
                <a:solidFill>
                  <a:schemeClr val="accent4"/>
                </a:solidFill>
                <a:latin typeface="Arial Black" pitchFamily="34" charset="0"/>
              </a:rPr>
              <a:t>Networks</a:t>
            </a:r>
            <a:endParaRPr lang="en-US" sz="2000" b="1" i="0" dirty="0">
              <a:solidFill>
                <a:schemeClr val="accent4"/>
              </a:solidFill>
              <a:latin typeface="Arial Black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i="0" dirty="0">
                <a:solidFill>
                  <a:schemeClr val="accent4"/>
                </a:solidFill>
                <a:latin typeface="Arial Black" pitchFamily="34" charset="0"/>
              </a:rPr>
              <a:t>Figures</a:t>
            </a:r>
          </a:p>
          <a:p>
            <a:pPr algn="ctr">
              <a:spcBef>
                <a:spcPct val="50000"/>
              </a:spcBef>
            </a:pPr>
            <a:r>
              <a:rPr lang="en-US" sz="2000" b="1" i="0" dirty="0">
                <a:solidFill>
                  <a:schemeClr val="accent4"/>
                </a:solidFill>
                <a:latin typeface="Arial Black" pitchFamily="34" charset="0"/>
              </a:rPr>
              <a:t>Survey Points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-17888" y="0"/>
            <a:ext cx="13029038" cy="9756775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  <a:round/>
            <a:headEnd/>
            <a:tailEnd/>
          </a:ln>
        </p:spPr>
        <p:txBody>
          <a:bodyPr lIns="91362" tIns="45678" rIns="91362" bIns="45678">
            <a:prstTxWarp prst="textNoShape">
              <a:avLst/>
            </a:prstTxWarp>
          </a:bodyPr>
          <a:lstStyle/>
          <a:p>
            <a:pPr algn="ctr" defTabSz="912813" rtl="0" fontAlgn="base">
              <a:spcBef>
                <a:spcPct val="0"/>
              </a:spcBef>
              <a:spcAft>
                <a:spcPct val="0"/>
              </a:spcAft>
            </a:pPr>
            <a:endParaRPr lang="en-US" sz="3100" kern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9" name="Picture 6" descr="Adding data to SD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75" y="1852066"/>
            <a:ext cx="11201400" cy="698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323975" y="4797722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TXT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Database: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23975" y="5259387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.DWG Points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ltGray">
          <a:xfrm>
            <a:off x="-17888" y="0"/>
            <a:ext cx="13029038" cy="9756775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  <a:round/>
            <a:headEnd/>
            <a:tailEnd/>
          </a:ln>
        </p:spPr>
        <p:txBody>
          <a:bodyPr lIns="91362" tIns="45678" rIns="91362" bIns="45678">
            <a:prstTxWarp prst="textNoShape">
              <a:avLst/>
            </a:prstTxWarp>
          </a:bodyPr>
          <a:lstStyle/>
          <a:p>
            <a:pPr algn="ctr" defTabSz="912813" rtl="0" fontAlgn="base">
              <a:spcBef>
                <a:spcPct val="0"/>
              </a:spcBef>
              <a:spcAft>
                <a:spcPct val="0"/>
              </a:spcAft>
            </a:pPr>
            <a:endParaRPr lang="en-US" sz="3100" kern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73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4036" y="5716587"/>
            <a:ext cx="6918950" cy="1888117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Demonstration</a:t>
            </a:r>
            <a:endParaRPr lang="en-US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31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4036" y="6396110"/>
            <a:ext cx="6918950" cy="2901877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Process Field Data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Simulate Data Collection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Lines, Curves, Double Coding…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-17888" y="0"/>
            <a:ext cx="13029038" cy="9756775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  <a:round/>
            <a:headEnd/>
            <a:tailEnd/>
          </a:ln>
        </p:spPr>
        <p:txBody>
          <a:bodyPr lIns="91362" tIns="45678" rIns="91362" bIns="45678">
            <a:prstTxWarp prst="textNoShape">
              <a:avLst/>
            </a:prstTxWarp>
          </a:bodyPr>
          <a:lstStyle/>
          <a:p>
            <a:pPr algn="ctr" defTabSz="912813" rtl="0" fontAlgn="base">
              <a:spcBef>
                <a:spcPct val="0"/>
              </a:spcBef>
              <a:spcAft>
                <a:spcPct val="0"/>
              </a:spcAft>
            </a:pPr>
            <a:endParaRPr lang="en-US" sz="3100" kern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 Survey Figures: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 Point Properties</a:t>
            </a:r>
          </a:p>
          <a:p>
            <a:r>
              <a:rPr lang="en-US" dirty="0" smtClean="0"/>
              <a:t>Survey Figure Properties</a:t>
            </a:r>
          </a:p>
          <a:p>
            <a:r>
              <a:rPr lang="en-US" dirty="0" smtClean="0"/>
              <a:t>Resolve Crossing </a:t>
            </a:r>
            <a:r>
              <a:rPr lang="en-US" dirty="0" err="1" smtClean="0"/>
              <a:t>Breaklines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4192587"/>
            <a:ext cx="5943600" cy="440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7975" y="687387"/>
            <a:ext cx="6019800" cy="794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9375" y="5030787"/>
            <a:ext cx="8610600" cy="298195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ltGray">
          <a:xfrm>
            <a:off x="-17888" y="0"/>
            <a:ext cx="13029038" cy="9756775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  <a:round/>
            <a:headEnd/>
            <a:tailEnd/>
          </a:ln>
        </p:spPr>
        <p:txBody>
          <a:bodyPr lIns="91362" tIns="45678" rIns="91362" bIns="45678">
            <a:prstTxWarp prst="textNoShape">
              <a:avLst/>
            </a:prstTxWarp>
          </a:bodyPr>
          <a:lstStyle/>
          <a:p>
            <a:pPr algn="ctr" defTabSz="912813" rtl="0" fontAlgn="base">
              <a:spcBef>
                <a:spcPct val="0"/>
              </a:spcBef>
              <a:spcAft>
                <a:spcPct val="0"/>
              </a:spcAft>
            </a:pPr>
            <a:endParaRPr lang="en-US" sz="3100" kern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73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4036" y="5716587"/>
            <a:ext cx="6918950" cy="1888117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Demonstration</a:t>
            </a:r>
            <a:endParaRPr lang="en-US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3187" name="Rectangle 3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Survey Point Editing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Survey Figure Editing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Resolve Crossing </a:t>
            </a:r>
            <a:r>
              <a:rPr lang="en-US" sz="2800" dirty="0" err="1" smtClean="0">
                <a:solidFill>
                  <a:schemeClr val="tx1"/>
                </a:solidFill>
              </a:rPr>
              <a:t>Breaklines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ltGray">
          <a:xfrm>
            <a:off x="-17888" y="0"/>
            <a:ext cx="13029038" cy="9756775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  <a:round/>
            <a:headEnd/>
            <a:tailEnd/>
          </a:ln>
        </p:spPr>
        <p:txBody>
          <a:bodyPr lIns="91362" tIns="45678" rIns="91362" bIns="45678">
            <a:prstTxWarp prst="textNoShape">
              <a:avLst/>
            </a:prstTxWarp>
          </a:bodyPr>
          <a:lstStyle/>
          <a:p>
            <a:pPr algn="ctr" defTabSz="912813" rtl="0" fontAlgn="base">
              <a:spcBef>
                <a:spcPct val="0"/>
              </a:spcBef>
              <a:spcAft>
                <a:spcPct val="0"/>
              </a:spcAft>
            </a:pPr>
            <a:endParaRPr lang="en-US" sz="3100" kern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73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4036" y="5716587"/>
            <a:ext cx="6918950" cy="1888117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Demonstration</a:t>
            </a:r>
            <a:endParaRPr lang="en-US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3187" name="Rectangle 3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Working With Notes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Survey Database Log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Survey Database Queries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ltGray">
          <a:xfrm>
            <a:off x="-17888" y="0"/>
            <a:ext cx="13029038" cy="9756775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  <a:round/>
            <a:headEnd/>
            <a:tailEnd/>
          </a:ln>
        </p:spPr>
        <p:txBody>
          <a:bodyPr lIns="91362" tIns="45678" rIns="91362" bIns="45678">
            <a:prstTxWarp prst="textNoShape">
              <a:avLst/>
            </a:prstTxWarp>
          </a:bodyPr>
          <a:lstStyle/>
          <a:p>
            <a:pPr algn="ctr" defTabSz="912813" rtl="0" fontAlgn="base">
              <a:spcBef>
                <a:spcPct val="0"/>
              </a:spcBef>
              <a:spcAft>
                <a:spcPct val="0"/>
              </a:spcAft>
            </a:pPr>
            <a:endParaRPr lang="en-US" sz="3100" kern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73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3375" y="382587"/>
            <a:ext cx="6918950" cy="40386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New Survey Query</a:t>
            </a:r>
            <a:endParaRPr lang="en-US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31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33375" y="1062110"/>
            <a:ext cx="6918950" cy="2292277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Points and Figures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Dynamic Surface Creation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9375" y="2708586"/>
            <a:ext cx="10147299" cy="6695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94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-17888" y="0"/>
            <a:ext cx="13029038" cy="9756775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  <a:round/>
            <a:headEnd/>
            <a:tailEnd/>
          </a:ln>
        </p:spPr>
        <p:txBody>
          <a:bodyPr lIns="91362" tIns="45678" rIns="91362" bIns="45678">
            <a:prstTxWarp prst="textNoShape">
              <a:avLst/>
            </a:prstTxWarp>
          </a:bodyPr>
          <a:lstStyle/>
          <a:p>
            <a:pPr algn="ctr" defTabSz="912813" rtl="0" fontAlgn="base">
              <a:spcBef>
                <a:spcPct val="0"/>
              </a:spcBef>
              <a:spcAft>
                <a:spcPct val="0"/>
              </a:spcAft>
            </a:pPr>
            <a:endParaRPr lang="en-US" sz="3100" kern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601787"/>
            <a:ext cx="11761788" cy="7543800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/>
              <a:t>“Field to Finish”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Figure Prefix Database</a:t>
            </a:r>
          </a:p>
          <a:p>
            <a:endParaRPr lang="en-US" dirty="0" smtClean="0"/>
          </a:p>
          <a:p>
            <a:r>
              <a:rPr lang="en-US" dirty="0" err="1" smtClean="0"/>
              <a:t>Linework</a:t>
            </a:r>
            <a:r>
              <a:rPr lang="en-US" dirty="0" smtClean="0"/>
              <a:t> </a:t>
            </a:r>
            <a:r>
              <a:rPr lang="en-US" dirty="0" smtClean="0"/>
              <a:t>Code Set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Data Collection</a:t>
            </a:r>
          </a:p>
          <a:p>
            <a:endParaRPr lang="en-US" dirty="0" smtClean="0"/>
          </a:p>
          <a:p>
            <a:r>
              <a:rPr lang="en-US" dirty="0" smtClean="0"/>
              <a:t>Editing Survey Figures</a:t>
            </a:r>
          </a:p>
          <a:p>
            <a:endParaRPr lang="en-US" dirty="0" smtClean="0"/>
          </a:p>
          <a:p>
            <a:r>
              <a:rPr lang="en-US" dirty="0" smtClean="0"/>
              <a:t>Bonus Information</a:t>
            </a:r>
          </a:p>
          <a:p>
            <a:endParaRPr lang="en-US" dirty="0" smtClean="0"/>
          </a:p>
          <a:p>
            <a:r>
              <a:rPr lang="en-US" dirty="0" smtClean="0"/>
              <a:t>Questions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4975" y="4268787"/>
            <a:ext cx="7108104" cy="3492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ltGray">
          <a:xfrm>
            <a:off x="-17888" y="0"/>
            <a:ext cx="13029038" cy="9756775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  <a:round/>
            <a:headEnd/>
            <a:tailEnd/>
          </a:ln>
        </p:spPr>
        <p:txBody>
          <a:bodyPr lIns="91362" tIns="45678" rIns="91362" bIns="45678">
            <a:prstTxWarp prst="textNoShape">
              <a:avLst/>
            </a:prstTxWarp>
          </a:bodyPr>
          <a:lstStyle/>
          <a:p>
            <a:pPr algn="ctr" defTabSz="912813" rtl="0" fontAlgn="base">
              <a:spcBef>
                <a:spcPct val="0"/>
              </a:spcBef>
              <a:spcAft>
                <a:spcPct val="0"/>
              </a:spcAft>
            </a:pPr>
            <a:endParaRPr lang="en-US" sz="3100" kern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73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3375" y="382587"/>
            <a:ext cx="6918950" cy="40386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New Survey Tools</a:t>
            </a:r>
            <a:endParaRPr lang="en-US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31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33375" y="1062110"/>
            <a:ext cx="6918950" cy="229227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 dirty="0">
                <a:solidFill>
                  <a:schemeClr val="tx1"/>
                </a:solidFill>
              </a:rPr>
              <a:t>Access to Field-Collected</a:t>
            </a:r>
          </a:p>
          <a:p>
            <a:pPr>
              <a:buFont typeface="Wingdings" pitchFamily="2" charset="2"/>
              <a:buNone/>
            </a:pPr>
            <a:r>
              <a:rPr lang="en-US" sz="2800" b="1" dirty="0">
                <a:solidFill>
                  <a:schemeClr val="tx1"/>
                </a:solidFill>
              </a:rPr>
              <a:t>Survey Data</a:t>
            </a:r>
          </a:p>
          <a:p>
            <a:r>
              <a:rPr lang="en-US" sz="2800" dirty="0">
                <a:solidFill>
                  <a:schemeClr val="tx1"/>
                </a:solidFill>
              </a:rPr>
              <a:t>Import</a:t>
            </a:r>
          </a:p>
          <a:p>
            <a:r>
              <a:rPr lang="en-US" sz="2800" dirty="0">
                <a:solidFill>
                  <a:schemeClr val="tx1"/>
                </a:solidFill>
              </a:rPr>
              <a:t>Label</a:t>
            </a:r>
          </a:p>
          <a:p>
            <a:r>
              <a:rPr lang="en-US" sz="2800" dirty="0">
                <a:solidFill>
                  <a:schemeClr val="tx1"/>
                </a:solidFill>
              </a:rPr>
              <a:t>Query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5" y="4421187"/>
            <a:ext cx="7949835" cy="4475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240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-17888" y="0"/>
            <a:ext cx="13029038" cy="9756775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  <a:round/>
            <a:headEnd/>
            <a:tailEnd/>
          </a:ln>
        </p:spPr>
        <p:txBody>
          <a:bodyPr lIns="91362" tIns="45678" rIns="91362" bIns="45678">
            <a:prstTxWarp prst="textNoShape">
              <a:avLst/>
            </a:prstTxWarp>
          </a:bodyPr>
          <a:lstStyle/>
          <a:p>
            <a:pPr algn="ctr" defTabSz="912813" rtl="0" fontAlgn="base">
              <a:spcBef>
                <a:spcPct val="0"/>
              </a:spcBef>
              <a:spcAft>
                <a:spcPct val="0"/>
              </a:spcAft>
            </a:pPr>
            <a:endParaRPr lang="en-US" sz="3100" kern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Information: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25" y="1830387"/>
            <a:ext cx="11761788" cy="6699250"/>
          </a:xfrm>
        </p:spPr>
        <p:txBody>
          <a:bodyPr/>
          <a:lstStyle/>
          <a:p>
            <a:r>
              <a:rPr lang="en-US" dirty="0" smtClean="0"/>
              <a:t>Working with “Notes”</a:t>
            </a:r>
          </a:p>
          <a:p>
            <a:r>
              <a:rPr lang="en-US" dirty="0" smtClean="0"/>
              <a:t>Database Log</a:t>
            </a:r>
          </a:p>
          <a:p>
            <a:endParaRPr lang="en-US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8175" y="2668587"/>
            <a:ext cx="8184404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4"/>
          <p:cNvSpPr>
            <a:spLocks noChangeArrowheads="1"/>
          </p:cNvSpPr>
          <p:nvPr/>
        </p:nvSpPr>
        <p:spPr bwMode="ltGray">
          <a:xfrm>
            <a:off x="-17888" y="0"/>
            <a:ext cx="13029038" cy="9756775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  <a:round/>
            <a:headEnd/>
            <a:tailEnd/>
          </a:ln>
        </p:spPr>
        <p:txBody>
          <a:bodyPr lIns="91362" tIns="45678" rIns="91362" bIns="45678">
            <a:prstTxWarp prst="textNoShape">
              <a:avLst/>
            </a:prstTxWarp>
          </a:bodyPr>
          <a:lstStyle/>
          <a:p>
            <a:pPr algn="ctr" defTabSz="912813" rtl="0" fontAlgn="base">
              <a:spcBef>
                <a:spcPct val="0"/>
              </a:spcBef>
              <a:spcAft>
                <a:spcPct val="0"/>
              </a:spcAft>
            </a:pPr>
            <a:endParaRPr lang="en-US" sz="3100" kern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title"/>
          </p:nvPr>
        </p:nvSpPr>
        <p:spPr>
          <a:xfrm>
            <a:off x="568906" y="306387"/>
            <a:ext cx="11855450" cy="1371600"/>
          </a:xfrm>
        </p:spPr>
        <p:txBody>
          <a:bodyPr anchor="t"/>
          <a:lstStyle/>
          <a:p>
            <a:pPr algn="ctr"/>
            <a:r>
              <a:rPr lang="en-US" sz="2800" u="sng" dirty="0" err="1" smtClean="0"/>
              <a:t>Mapcheck</a:t>
            </a:r>
            <a:r>
              <a:rPr lang="en-US" sz="2800" u="sng" dirty="0" smtClean="0"/>
              <a:t> Tool / Curve Calculator</a:t>
            </a:r>
            <a:br>
              <a:rPr lang="en-US" sz="2800" u="sng" dirty="0" smtClean="0"/>
            </a:br>
            <a:r>
              <a:rPr lang="en-US" sz="2800" u="sng" dirty="0" smtClean="0"/>
              <a:t>Survey Link DC / Geodetic Calculator / COGO Geometry Editor</a:t>
            </a:r>
            <a:endParaRPr lang="en-US" sz="1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2211387"/>
            <a:ext cx="7297169" cy="46202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775" y="1830386"/>
            <a:ext cx="6887537" cy="36676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4879351"/>
            <a:ext cx="8745171" cy="44583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75" y="3354387"/>
            <a:ext cx="7840170" cy="61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9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ltGray">
          <a:xfrm>
            <a:off x="-17888" y="0"/>
            <a:ext cx="13029038" cy="9756775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  <a:round/>
            <a:headEnd/>
            <a:tailEnd/>
          </a:ln>
        </p:spPr>
        <p:txBody>
          <a:bodyPr lIns="91362" tIns="45678" rIns="91362" bIns="45678">
            <a:prstTxWarp prst="textNoShape">
              <a:avLst/>
            </a:prstTxWarp>
          </a:bodyPr>
          <a:lstStyle/>
          <a:p>
            <a:pPr algn="ctr" defTabSz="912813" rtl="0" fontAlgn="base">
              <a:spcBef>
                <a:spcPct val="0"/>
              </a:spcBef>
              <a:spcAft>
                <a:spcPct val="0"/>
              </a:spcAft>
            </a:pPr>
            <a:endParaRPr lang="en-US" sz="3100" kern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the components and procedures required to collect </a:t>
            </a:r>
            <a:r>
              <a:rPr lang="en-US" dirty="0" err="1" smtClean="0"/>
              <a:t>linework</a:t>
            </a:r>
            <a:r>
              <a:rPr lang="en-US" dirty="0" smtClean="0"/>
              <a:t> in the field.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Witness a workflow that will work with any survey data collection equipment.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Learn how to quickly and easily edit survey figures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Understand the business benefits of collecting field data in a way that line work is created automatically.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-17888" y="0"/>
            <a:ext cx="13029038" cy="9756775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  <a:round/>
            <a:headEnd/>
            <a:tailEnd/>
          </a:ln>
        </p:spPr>
        <p:txBody>
          <a:bodyPr lIns="91362" tIns="45678" rIns="91362" bIns="45678">
            <a:prstTxWarp prst="textNoShape">
              <a:avLst/>
            </a:prstTxWarp>
          </a:bodyPr>
          <a:lstStyle/>
          <a:p>
            <a:pPr algn="ctr" defTabSz="912813" rtl="0" fontAlgn="base">
              <a:spcBef>
                <a:spcPct val="0"/>
              </a:spcBef>
              <a:spcAft>
                <a:spcPct val="0"/>
              </a:spcAft>
            </a:pPr>
            <a:endParaRPr lang="en-US" sz="3100" kern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1437" y="2059764"/>
            <a:ext cx="5581980" cy="5637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ltGray">
          <a:xfrm>
            <a:off x="-17888" y="0"/>
            <a:ext cx="13029038" cy="9756775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  <a:round/>
            <a:headEnd/>
            <a:tailEnd/>
          </a:ln>
        </p:spPr>
        <p:txBody>
          <a:bodyPr lIns="91362" tIns="45678" rIns="91362" bIns="45678">
            <a:prstTxWarp prst="textNoShape">
              <a:avLst/>
            </a:prstTxWarp>
          </a:bodyPr>
          <a:lstStyle/>
          <a:p>
            <a:pPr algn="ctr" defTabSz="912813" rtl="0" fontAlgn="base">
              <a:spcBef>
                <a:spcPct val="0"/>
              </a:spcBef>
              <a:spcAft>
                <a:spcPct val="0"/>
              </a:spcAft>
            </a:pPr>
            <a:endParaRPr lang="en-US" sz="3100" kern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2508" y="572201"/>
            <a:ext cx="11550650" cy="777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  <a:sym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  <a:sym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  <a:sym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  <a:sym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  <a:sym typeface="Arial" charset="0"/>
              </a:defRPr>
            </a:lvl5pPr>
            <a:lvl6pPr marL="456973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6pPr>
            <a:lvl7pPr marL="913947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7pPr>
            <a:lvl8pPr marL="1370918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8pPr>
            <a:lvl9pPr marL="1827891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charset="0"/>
                <a:ea typeface="ヒラギノ角ゴ Pro W6" charset="0"/>
                <a:cs typeface="ヒラギノ角ゴ Pro W6" charset="0"/>
                <a:sym typeface="Arial" charset="0"/>
              </a:defRPr>
            </a:lvl9pPr>
          </a:lstStyle>
          <a:p>
            <a:pPr algn="ctr"/>
            <a:r>
              <a:rPr lang="en-US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Thank you!!</a:t>
            </a:r>
          </a:p>
          <a:p>
            <a:pPr algn="ctr"/>
            <a:endParaRPr lang="en-US" sz="36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For further information contact us at:</a:t>
            </a:r>
            <a:br>
              <a:rPr lang="en-US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en-US" sz="36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ProSoft, </a:t>
            </a:r>
            <a:r>
              <a:rPr lang="en-US" sz="36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Inc</a:t>
            </a:r>
            <a:endParaRPr lang="en-US" sz="36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US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sherring@prosoftnet.com</a:t>
            </a:r>
            <a:br>
              <a:rPr lang="en-US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888.263.0393</a:t>
            </a:r>
          </a:p>
          <a:p>
            <a:pPr algn="ctr"/>
            <a:r>
              <a:rPr lang="en-US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US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3"/>
              </a:rPr>
              <a:t>www.prosoftnet.com</a:t>
            </a:r>
            <a:endParaRPr lang="en-US" sz="36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US" sz="36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 remember to follow us at any of the below!!</a:t>
            </a:r>
            <a:endParaRPr lang="en-US" sz="3600" b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933" y="8338568"/>
            <a:ext cx="4495800" cy="12557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11828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-17888" y="0"/>
            <a:ext cx="13029038" cy="9756775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  <a:round/>
            <a:headEnd/>
            <a:tailEnd/>
          </a:ln>
        </p:spPr>
        <p:txBody>
          <a:bodyPr lIns="91362" tIns="45678" rIns="91362" bIns="45678">
            <a:prstTxWarp prst="textNoShape">
              <a:avLst/>
            </a:prstTxWarp>
          </a:bodyPr>
          <a:lstStyle/>
          <a:p>
            <a:pPr algn="ctr" defTabSz="912813" rtl="0" fontAlgn="base">
              <a:spcBef>
                <a:spcPct val="0"/>
              </a:spcBef>
              <a:spcAft>
                <a:spcPct val="0"/>
              </a:spcAft>
            </a:pPr>
            <a:endParaRPr lang="en-US" sz="3100" kern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601787"/>
            <a:ext cx="11761788" cy="7467600"/>
          </a:xfrm>
        </p:spPr>
        <p:txBody>
          <a:bodyPr/>
          <a:lstStyle/>
          <a:p>
            <a:pPr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2:15 – 3:30 </a:t>
            </a:r>
            <a:r>
              <a:rPr lang="en-US" sz="4000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(Field)</a:t>
            </a:r>
          </a:p>
          <a:p>
            <a:pPr>
              <a:buNone/>
            </a:pPr>
            <a:r>
              <a:rPr lang="en-US" dirty="0" smtClean="0"/>
              <a:t>Overview of Field Collection</a:t>
            </a:r>
          </a:p>
          <a:p>
            <a:pPr>
              <a:buNone/>
            </a:pPr>
            <a:r>
              <a:rPr lang="en-US" dirty="0" smtClean="0"/>
              <a:t>Survey Parking Lot!!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3:30 – 4:00</a:t>
            </a:r>
          </a:p>
          <a:p>
            <a:pPr>
              <a:buNone/>
            </a:pPr>
            <a:r>
              <a:rPr lang="en-US" dirty="0" smtClean="0"/>
              <a:t>Break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u="sng" dirty="0">
                <a:solidFill>
                  <a:srgbClr val="FF0000"/>
                </a:solidFill>
              </a:rPr>
              <a:t>4:00 – 5:30 </a:t>
            </a:r>
            <a:r>
              <a:rPr lang="en-US" sz="4000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(Finish)</a:t>
            </a:r>
          </a:p>
          <a:p>
            <a:pPr>
              <a:buNone/>
            </a:pPr>
            <a:r>
              <a:rPr lang="en-US" dirty="0" smtClean="0"/>
              <a:t>Create Civil 3D Setup</a:t>
            </a:r>
          </a:p>
          <a:p>
            <a:pPr>
              <a:buNone/>
            </a:pPr>
            <a:r>
              <a:rPr lang="en-US" dirty="0" smtClean="0"/>
              <a:t>Import Database</a:t>
            </a:r>
          </a:p>
          <a:p>
            <a:pPr>
              <a:buNone/>
            </a:pPr>
            <a:r>
              <a:rPr lang="en-US" dirty="0" smtClean="0"/>
              <a:t>Inspect and Finish!!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4975" y="4268787"/>
            <a:ext cx="7108104" cy="3492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8225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-17888" y="0"/>
            <a:ext cx="13029038" cy="9756775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  <a:round/>
            <a:headEnd/>
            <a:tailEnd/>
          </a:ln>
        </p:spPr>
        <p:txBody>
          <a:bodyPr lIns="91362" tIns="45678" rIns="91362" bIns="45678">
            <a:prstTxWarp prst="textNoShape">
              <a:avLst/>
            </a:prstTxWarp>
          </a:bodyPr>
          <a:lstStyle/>
          <a:p>
            <a:pPr algn="ctr" defTabSz="912813" rtl="0" fontAlgn="base">
              <a:spcBef>
                <a:spcPct val="0"/>
              </a:spcBef>
              <a:spcAft>
                <a:spcPct val="0"/>
              </a:spcAft>
            </a:pPr>
            <a:endParaRPr lang="en-US" sz="3100" kern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the components and procedures required to collect </a:t>
            </a:r>
            <a:r>
              <a:rPr lang="en-US" dirty="0" err="1" smtClean="0"/>
              <a:t>linework</a:t>
            </a:r>
            <a:r>
              <a:rPr lang="en-US" dirty="0" smtClean="0"/>
              <a:t> in the field.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Witness a workflow that will work with any survey data collection equipment.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Learn how to quickly and easily edit survey figures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Understand the business benefits of collecting field data in a way that line work is created automatically.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94405" y="7599501"/>
            <a:ext cx="56153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300551" rtl="0"/>
            <a:r>
              <a:rPr lang="en-US" sz="4000" b="1" kern="1200" dirty="0">
                <a:solidFill>
                  <a:schemeClr val="accent2"/>
                </a:solidFill>
                <a:latin typeface="+mn-lt"/>
                <a:ea typeface="+mn-ea"/>
                <a:cs typeface="Arial" pitchFamily="34" charset="0"/>
              </a:rPr>
              <a:t>Let’s Get Started….</a:t>
            </a:r>
            <a:endParaRPr lang="en-US" sz="4000" kern="1200" dirty="0">
              <a:solidFill>
                <a:schemeClr val="accent2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0575" y="1373187"/>
            <a:ext cx="7718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300551" rtl="0"/>
            <a:r>
              <a:rPr lang="en-US" sz="3600" b="1" kern="1200" dirty="0">
                <a:solidFill>
                  <a:schemeClr val="accent2"/>
                </a:solidFill>
                <a:latin typeface="+mn-lt"/>
                <a:ea typeface="+mn-ea"/>
                <a:cs typeface="Arial" pitchFamily="34" charset="0"/>
              </a:rPr>
              <a:t>At the end of today’s session…</a:t>
            </a:r>
            <a:endParaRPr lang="en-US" sz="3600" kern="1200" dirty="0">
              <a:solidFill>
                <a:schemeClr val="accent2"/>
              </a:solidFill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-17888" y="0"/>
            <a:ext cx="13029038" cy="9756775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  <a:round/>
            <a:headEnd/>
            <a:tailEnd/>
          </a:ln>
        </p:spPr>
        <p:txBody>
          <a:bodyPr lIns="91362" tIns="45678" rIns="91362" bIns="45678">
            <a:prstTxWarp prst="textNoShape">
              <a:avLst/>
            </a:prstTxWarp>
          </a:bodyPr>
          <a:lstStyle/>
          <a:p>
            <a:pPr algn="ctr" defTabSz="912813" rtl="0" fontAlgn="base">
              <a:spcBef>
                <a:spcPct val="0"/>
              </a:spcBef>
              <a:spcAft>
                <a:spcPct val="0"/>
              </a:spcAft>
            </a:pPr>
            <a:endParaRPr lang="en-US" sz="3100" kern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7975" y="763587"/>
            <a:ext cx="60579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err="1" smtClean="0"/>
              <a:t>Linework</a:t>
            </a:r>
            <a:r>
              <a:rPr lang="en-US" dirty="0" smtClean="0"/>
              <a:t> Code Set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38175" y="1982787"/>
            <a:ext cx="6632079" cy="5975649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Coding Method</a:t>
            </a:r>
          </a:p>
          <a:p>
            <a:pPr lvl="1">
              <a:buFont typeface="Wingdings" pitchFamily="2" charset="2"/>
              <a:buNone/>
            </a:pPr>
            <a:r>
              <a:rPr lang="en-US" sz="3200" b="1" dirty="0" smtClean="0"/>
              <a:t>	</a:t>
            </a:r>
          </a:p>
          <a:p>
            <a:pPr lvl="1">
              <a:buFont typeface="Wingdings" pitchFamily="2" charset="2"/>
              <a:buNone/>
            </a:pPr>
            <a:r>
              <a:rPr lang="en-US" sz="3200" b="1" dirty="0" smtClean="0"/>
              <a:t>Before or After</a:t>
            </a:r>
          </a:p>
          <a:p>
            <a:pPr lvl="1">
              <a:buFont typeface="Wingdings" pitchFamily="2" charset="2"/>
              <a:buNone/>
            </a:pPr>
            <a:r>
              <a:rPr lang="en-US" sz="3200" b="1" dirty="0" smtClean="0"/>
              <a:t>Point Description</a:t>
            </a:r>
          </a:p>
          <a:p>
            <a:pPr lvl="1">
              <a:buFont typeface="Wingdings" pitchFamily="2" charset="2"/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b="1" dirty="0" smtClean="0"/>
              <a:t>	Ex:   B TBC</a:t>
            </a:r>
            <a:endParaRPr lang="en-US" sz="3200" b="1" dirty="0" smtClean="0"/>
          </a:p>
          <a:p>
            <a:pPr lvl="1">
              <a:buFont typeface="Wingdings" pitchFamily="2" charset="2"/>
              <a:buNone/>
            </a:pPr>
            <a:r>
              <a:rPr lang="en-US" sz="3200" b="1" dirty="0" smtClean="0"/>
              <a:t>         TBC B</a:t>
            </a:r>
          </a:p>
        </p:txBody>
      </p:sp>
      <p:sp>
        <p:nvSpPr>
          <p:cNvPr id="26629" name="Oval 4"/>
          <p:cNvSpPr>
            <a:spLocks noChangeArrowheads="1"/>
          </p:cNvSpPr>
          <p:nvPr/>
        </p:nvSpPr>
        <p:spPr bwMode="auto">
          <a:xfrm>
            <a:off x="7115175" y="2439987"/>
            <a:ext cx="4994949" cy="1042680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 sz="1000" b="1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-17888" y="0"/>
            <a:ext cx="13029038" cy="9756775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  <a:round/>
            <a:headEnd/>
            <a:tailEnd/>
          </a:ln>
        </p:spPr>
        <p:txBody>
          <a:bodyPr lIns="91362" tIns="45678" rIns="91362" bIns="45678">
            <a:prstTxWarp prst="textNoShape">
              <a:avLst/>
            </a:prstTxWarp>
          </a:bodyPr>
          <a:lstStyle/>
          <a:p>
            <a:pPr algn="ctr" defTabSz="912813" rtl="0" fontAlgn="base">
              <a:spcBef>
                <a:spcPct val="0"/>
              </a:spcBef>
              <a:spcAft>
                <a:spcPct val="0"/>
              </a:spcAft>
            </a:pPr>
            <a:endParaRPr lang="en-US" sz="3100" kern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7975" y="763587"/>
            <a:ext cx="60579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Linework Code Set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714375" y="2032662"/>
            <a:ext cx="5791200" cy="5975649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sz="3200" b="1" dirty="0" smtClean="0"/>
              <a:t>Special Codes  (Most Used)</a:t>
            </a:r>
          </a:p>
          <a:p>
            <a:pPr lvl="1">
              <a:buFont typeface="Wingdings" pitchFamily="2" charset="2"/>
              <a:buNone/>
            </a:pPr>
            <a:r>
              <a:rPr lang="en-US" sz="3200" b="1" dirty="0" smtClean="0"/>
              <a:t>	</a:t>
            </a:r>
          </a:p>
          <a:p>
            <a:pPr lvl="1">
              <a:buFont typeface="Wingdings" pitchFamily="2" charset="2"/>
              <a:buNone/>
            </a:pPr>
            <a:r>
              <a:rPr lang="en-US" sz="3200" b="1" dirty="0" smtClean="0"/>
              <a:t>Begin and End </a:t>
            </a:r>
            <a:r>
              <a:rPr lang="en-US" sz="3200" b="1" dirty="0" err="1" smtClean="0"/>
              <a:t>linework</a:t>
            </a:r>
            <a:endParaRPr lang="en-US" sz="3200" b="1" dirty="0" smtClean="0"/>
          </a:p>
          <a:p>
            <a:pPr lvl="1">
              <a:buFont typeface="Wingdings" pitchFamily="2" charset="2"/>
              <a:buNone/>
            </a:pPr>
            <a:endParaRPr lang="en-US" sz="3200" b="1" dirty="0" smtClean="0"/>
          </a:p>
          <a:p>
            <a:pPr lvl="1">
              <a:buFont typeface="Wingdings" pitchFamily="2" charset="2"/>
              <a:buNone/>
            </a:pPr>
            <a:r>
              <a:rPr lang="en-US" sz="3200" b="1" dirty="0" smtClean="0"/>
              <a:t>Start and Stop Horizontal and Vertical Offsets</a:t>
            </a:r>
          </a:p>
        </p:txBody>
      </p:sp>
      <p:sp>
        <p:nvSpPr>
          <p:cNvPr id="27653" name="Oval 4"/>
          <p:cNvSpPr>
            <a:spLocks noChangeArrowheads="1"/>
          </p:cNvSpPr>
          <p:nvPr/>
        </p:nvSpPr>
        <p:spPr bwMode="auto">
          <a:xfrm>
            <a:off x="6734175" y="3125787"/>
            <a:ext cx="5338016" cy="2431665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 sz="1000" b="1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2390" y="6337011"/>
            <a:ext cx="4001042" cy="26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ltGray">
          <a:xfrm>
            <a:off x="-17888" y="0"/>
            <a:ext cx="13029038" cy="9756775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  <a:round/>
            <a:headEnd/>
            <a:tailEnd/>
          </a:ln>
        </p:spPr>
        <p:txBody>
          <a:bodyPr lIns="91362" tIns="45678" rIns="91362" bIns="45678">
            <a:prstTxWarp prst="textNoShape">
              <a:avLst/>
            </a:prstTxWarp>
          </a:bodyPr>
          <a:lstStyle/>
          <a:p>
            <a:pPr algn="ctr" defTabSz="912813" rtl="0" fontAlgn="base">
              <a:spcBef>
                <a:spcPct val="0"/>
              </a:spcBef>
              <a:spcAft>
                <a:spcPct val="0"/>
              </a:spcAft>
            </a:pPr>
            <a:endParaRPr lang="en-US" sz="3100" kern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7975" y="763587"/>
            <a:ext cx="60579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err="1" smtClean="0"/>
              <a:t>Linework</a:t>
            </a:r>
            <a:r>
              <a:rPr lang="en-US" dirty="0" smtClean="0"/>
              <a:t> Code Set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61975" y="2004430"/>
            <a:ext cx="5422761" cy="5975648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sz="3200" b="1" dirty="0" smtClean="0"/>
              <a:t>Line Segment Instructions</a:t>
            </a:r>
          </a:p>
        </p:txBody>
      </p:sp>
      <p:sp>
        <p:nvSpPr>
          <p:cNvPr id="28677" name="Oval 4"/>
          <p:cNvSpPr>
            <a:spLocks noChangeArrowheads="1"/>
          </p:cNvSpPr>
          <p:nvPr/>
        </p:nvSpPr>
        <p:spPr bwMode="auto">
          <a:xfrm>
            <a:off x="6730158" y="5128707"/>
            <a:ext cx="5338017" cy="1861390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 sz="1000" b="1">
              <a:solidFill>
                <a:schemeClr val="bg1"/>
              </a:solidFill>
              <a:latin typeface="Arial" pitchFamily="34" charset="0"/>
            </a:endParaRPr>
          </a:p>
        </p:txBody>
      </p:sp>
      <p:cxnSp>
        <p:nvCxnSpPr>
          <p:cNvPr id="28678" name="Elbow Connector 7"/>
          <p:cNvCxnSpPr>
            <a:cxnSpLocks noChangeShapeType="1"/>
          </p:cNvCxnSpPr>
          <p:nvPr/>
        </p:nvCxnSpPr>
        <p:spPr bwMode="auto">
          <a:xfrm>
            <a:off x="1272033" y="4460563"/>
            <a:ext cx="3649503" cy="1377693"/>
          </a:xfrm>
          <a:prstGeom prst="bentConnector3">
            <a:avLst>
              <a:gd name="adj1" fmla="val 50000"/>
            </a:avLst>
          </a:prstGeom>
          <a:noFill/>
          <a:ln w="50800" algn="ctr">
            <a:solidFill>
              <a:srgbClr val="FFFF00"/>
            </a:solidFill>
            <a:round/>
            <a:headEnd/>
            <a:tailEnd/>
          </a:ln>
        </p:spPr>
      </p:cxnSp>
      <p:sp>
        <p:nvSpPr>
          <p:cNvPr id="28679" name="Rectangle 11"/>
          <p:cNvSpPr>
            <a:spLocks noChangeArrowheads="1"/>
          </p:cNvSpPr>
          <p:nvPr/>
        </p:nvSpPr>
        <p:spPr bwMode="auto">
          <a:xfrm>
            <a:off x="2011816" y="6824473"/>
            <a:ext cx="2367588" cy="1848216"/>
          </a:xfrm>
          <a:prstGeom prst="rect">
            <a:avLst/>
          </a:prstGeom>
          <a:noFill/>
          <a:ln w="50800" algn="ctr">
            <a:solidFill>
              <a:srgbClr val="FFFF00"/>
            </a:solidFill>
            <a:round/>
            <a:headEnd/>
            <a:tailEnd/>
          </a:ln>
        </p:spPr>
        <p:txBody>
          <a:bodyPr wrap="none"/>
          <a:lstStyle/>
          <a:p>
            <a:endParaRPr lang="en-US" sz="1000" b="1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U_10_Template_generic_4x3_v2007_final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0000"/>
      </a:accent1>
      <a:accent2>
        <a:srgbClr val="FFAA00"/>
      </a:accent2>
      <a:accent3>
        <a:srgbClr val="004282"/>
      </a:accent3>
      <a:accent4>
        <a:srgbClr val="993388"/>
      </a:accent4>
      <a:accent5>
        <a:srgbClr val="FF6600"/>
      </a:accent5>
      <a:accent6>
        <a:srgbClr val="118888"/>
      </a:accent6>
      <a:hlink>
        <a:srgbClr val="0099CC"/>
      </a:hlink>
      <a:folHlink>
        <a:srgbClr val="993399"/>
      </a:folHlink>
    </a:clrScheme>
    <a:fontScheme name="ADSK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0"/>
            <a:cs typeface="ヒラギノ角ゴ Pro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0"/>
            <a:cs typeface="ヒラギノ角ゴ Pro W3" charset="0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DSK_White">
  <a:themeElements>
    <a:clrScheme name="ADSK_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D0000"/>
      </a:accent1>
      <a:accent2>
        <a:srgbClr val="EE5500"/>
      </a:accent2>
      <a:accent3>
        <a:srgbClr val="FFAA00"/>
      </a:accent3>
      <a:accent4>
        <a:srgbClr val="004282"/>
      </a:accent4>
      <a:accent5>
        <a:srgbClr val="993388"/>
      </a:accent5>
      <a:accent6>
        <a:srgbClr val="118888"/>
      </a:accent6>
      <a:hlink>
        <a:srgbClr val="00B0F0"/>
      </a:hlink>
      <a:folHlink>
        <a:srgbClr val="993388"/>
      </a:folHlink>
    </a:clrScheme>
    <a:fontScheme name="ADSK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0"/>
            <a:cs typeface="ヒラギノ角ゴ Pro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0"/>
            <a:cs typeface="ヒラギノ角ゴ Pro W3" charset="0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AU_10_Template_generic_4x3_v2007_final</Template>
  <TotalTime>0</TotalTime>
  <Words>1215</Words>
  <Application>Microsoft Office PowerPoint</Application>
  <PresentationFormat>Custom</PresentationFormat>
  <Paragraphs>324</Paragraphs>
  <Slides>45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AU_10_Template_generic_4x3_v2007_final</vt:lpstr>
      <vt:lpstr>ADSK_White</vt:lpstr>
      <vt:lpstr>“Field to Finish” Working with AutoCAD Civil 3D</vt:lpstr>
      <vt:lpstr>Introduction:</vt:lpstr>
      <vt:lpstr>▪ Follow us on any of these media sites ▪    Facebook – ProSoft  Twitter - @ProSoft_AEC  YouTube – ProSoftCAD http://www.youtube.com/user/ProSoftCAD  LinkedIn  Blog – ProSoftAEC http://prosoftaec.blogspot.com/</vt:lpstr>
      <vt:lpstr>Agenda</vt:lpstr>
      <vt:lpstr>Agenda</vt:lpstr>
      <vt:lpstr>Goals:</vt:lpstr>
      <vt:lpstr>Linework Code Set</vt:lpstr>
      <vt:lpstr>Linework Code Set</vt:lpstr>
      <vt:lpstr>Linework Code Set</vt:lpstr>
      <vt:lpstr>Linework Code Set</vt:lpstr>
      <vt:lpstr>Linework Code Set</vt:lpstr>
      <vt:lpstr>New Linework Code Set – Universal F2F</vt:lpstr>
      <vt:lpstr>New Linework Code Set – Universal F2F</vt:lpstr>
      <vt:lpstr>New Linework Code Set – Universal F2F</vt:lpstr>
      <vt:lpstr>New Linework Code Set – Universal F2F</vt:lpstr>
      <vt:lpstr>New Linework Code Set – Universal F2F</vt:lpstr>
      <vt:lpstr>New Linework Code Set – Universal F2F</vt:lpstr>
      <vt:lpstr>New Linework Code Set – Universal F2F</vt:lpstr>
      <vt:lpstr>New Linework Code Set – Universal F2F</vt:lpstr>
      <vt:lpstr>New Linework Code Set – Universal F2F</vt:lpstr>
      <vt:lpstr>New Linework Code Set – Universal F2F</vt:lpstr>
      <vt:lpstr>New Linework Code Set – Universal F2F</vt:lpstr>
      <vt:lpstr>New Linework Code Set – Universal F2F</vt:lpstr>
      <vt:lpstr>New Linework Code Set – Universal F2F</vt:lpstr>
      <vt:lpstr>New Linework Code Set – Universal F2F</vt:lpstr>
      <vt:lpstr>New Linework Code Set – Universal F2F</vt:lpstr>
      <vt:lpstr>Field Demo – Parking Lot</vt:lpstr>
      <vt:lpstr>Demonstration</vt:lpstr>
      <vt:lpstr>Linework Code Set</vt:lpstr>
      <vt:lpstr>Figure Prefix Database</vt:lpstr>
      <vt:lpstr>Demonstration</vt:lpstr>
      <vt:lpstr>Survey Database Files:</vt:lpstr>
      <vt:lpstr>Survey Database:</vt:lpstr>
      <vt:lpstr>Survey Database:</vt:lpstr>
      <vt:lpstr>Demonstration</vt:lpstr>
      <vt:lpstr>Editing Survey Figures:</vt:lpstr>
      <vt:lpstr>Demonstration</vt:lpstr>
      <vt:lpstr>Demonstration</vt:lpstr>
      <vt:lpstr>New Survey Query</vt:lpstr>
      <vt:lpstr>New Survey Tools</vt:lpstr>
      <vt:lpstr>Bonus Information:</vt:lpstr>
      <vt:lpstr>Mapcheck Tool / Curve Calculator Survey Link DC / Geodetic Calculator / COGO Geometry Editor</vt:lpstr>
      <vt:lpstr>Summary: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2010-11-29T14:56:10Z</dcterms:created>
  <dcterms:modified xsi:type="dcterms:W3CDTF">2013-01-28T17:31:24Z</dcterms:modified>
</cp:coreProperties>
</file>